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EF31"/>
    <a:srgbClr val="FF1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3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8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7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6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8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2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6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1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4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23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4252" y="264410"/>
            <a:ext cx="8229600" cy="1143000"/>
          </a:xfrm>
        </p:spPr>
        <p:txBody>
          <a:bodyPr>
            <a:normAutofit/>
          </a:bodyPr>
          <a:lstStyle/>
          <a:p>
            <a:r>
              <a:rPr lang="fa-IR" sz="5400" b="1" dirty="0">
                <a:solidFill>
                  <a:srgbClr val="82EF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بنام پروردگار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493837"/>
            <a:ext cx="8229600" cy="4525963"/>
          </a:xfrm>
        </p:spPr>
        <p:txBody>
          <a:bodyPr anchor="ctr">
            <a:normAutofit/>
          </a:bodyPr>
          <a:lstStyle/>
          <a:p>
            <a:r>
              <a:rPr lang="fa-IR" sz="3600" b="1" dirty="0"/>
              <a:t>خانم جوانی که بعلت بیماری گریوز متی مازول دریافت میکند برای مشاوره قبل بارداری مراجعه کرده است. چه نکات مهمی در این جلسه باید مطرح شود؟</a:t>
            </a:r>
          </a:p>
          <a:p>
            <a:r>
              <a:rPr lang="fa-IR" sz="3600" b="1" dirty="0">
                <a:solidFill>
                  <a:srgbClr val="FFFF00"/>
                </a:solidFill>
              </a:rPr>
              <a:t>نظم سیکل قاعدگی</a:t>
            </a:r>
          </a:p>
          <a:p>
            <a:r>
              <a:rPr lang="fa-IR" sz="3600" b="1" dirty="0">
                <a:solidFill>
                  <a:srgbClr val="FFFF00"/>
                </a:solidFill>
              </a:rPr>
              <a:t>تغییر دارو؟</a:t>
            </a:r>
          </a:p>
          <a:p>
            <a:r>
              <a:rPr lang="fa-IR" sz="3600" b="1" dirty="0">
                <a:solidFill>
                  <a:srgbClr val="FFFF00"/>
                </a:solidFill>
              </a:rPr>
              <a:t>زمان تغییر دارو؟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5400952"/>
            <a:ext cx="25908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Dr. SIMIN  TAGHAVI</a:t>
            </a:r>
          </a:p>
          <a:p>
            <a:pPr algn="ctr"/>
            <a:r>
              <a:rPr lang="en-US" sz="2000" b="1" dirty="0"/>
              <a:t>TBZ MED U.</a:t>
            </a:r>
          </a:p>
          <a:p>
            <a:pPr algn="ctr"/>
            <a:r>
              <a:rPr lang="en-US" sz="2000" b="1" dirty="0"/>
              <a:t>MFM U.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206305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en-US" dirty="0"/>
              <a:t>Hyperthyroidism in Pregnancy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ln w="28575">
            <a:solidFill>
              <a:srgbClr val="FFFF00"/>
            </a:solidFill>
          </a:ln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Diagnosis is based upon: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dirty="0"/>
              <a:t>Clinical Manifestation</a:t>
            </a:r>
          </a:p>
          <a:p>
            <a:pPr algn="l" rtl="0">
              <a:buFont typeface="Wingdings" panose="05000000000000000000" pitchFamily="2" charset="2"/>
              <a:buChar char="ü"/>
            </a:pPr>
            <a:endParaRPr lang="en-US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dirty="0"/>
              <a:t>Overt Hyperthyroidism</a:t>
            </a:r>
          </a:p>
          <a:p>
            <a:pPr algn="l" rtl="0"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-Subclinical Hyperthyroidism</a:t>
            </a:r>
            <a:r>
              <a:rPr lang="en-US" dirty="0">
                <a:solidFill>
                  <a:srgbClr val="FFFF00"/>
                </a:solidFill>
              </a:rPr>
              <a:t>?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 w="38100">
            <a:solidFill>
              <a:srgbClr val="FFFF00"/>
            </a:solidFill>
          </a:ln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Pregnancy Complication: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Spontaneous Abortion</a:t>
            </a:r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Premature Labor</a:t>
            </a:r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LBW</a:t>
            </a:r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Stillbirth</a:t>
            </a:r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Preeclampsia</a:t>
            </a:r>
          </a:p>
          <a:p>
            <a:pPr algn="l" rtl="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dirty="0"/>
              <a:t>Heart Failure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2794905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en-US" dirty="0"/>
              <a:t>Establishing the cause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3200400"/>
          </a:xfrm>
          <a:ln w="28575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Graves Disease</a:t>
            </a:r>
          </a:p>
          <a:p>
            <a:pPr algn="l" rtl="0"/>
            <a:endParaRPr lang="en-US" sz="3200" dirty="0"/>
          </a:p>
          <a:p>
            <a:pPr marL="0" indent="0" algn="l" rtl="0">
              <a:buNone/>
            </a:pPr>
            <a:endParaRPr lang="en-US" sz="3200" dirty="0"/>
          </a:p>
          <a:p>
            <a:pPr marL="0" indent="0" algn="l" rtl="0">
              <a:buNone/>
            </a:pP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1"/>
            <a:ext cx="4038600" cy="3200399"/>
          </a:xfrm>
          <a:ln w="28575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Clinical Findings</a:t>
            </a:r>
          </a:p>
          <a:p>
            <a:pPr marL="0" indent="0" algn="l" rtl="0">
              <a:buNone/>
            </a:pPr>
            <a:endParaRPr lang="en-US" sz="3200" dirty="0"/>
          </a:p>
          <a:p>
            <a:pPr algn="l" rtl="0"/>
            <a:r>
              <a:rPr lang="en-US" sz="3200" dirty="0"/>
              <a:t>Lab Tests</a:t>
            </a:r>
          </a:p>
          <a:p>
            <a:pPr marL="0" indent="0" algn="l" rtl="0">
              <a:buNone/>
            </a:pPr>
            <a:endParaRPr lang="en-US" sz="3200" dirty="0"/>
          </a:p>
          <a:p>
            <a:pPr algn="l" rtl="0"/>
            <a:r>
              <a:rPr lang="en-US" sz="3200" dirty="0"/>
              <a:t>Imaging</a:t>
            </a:r>
            <a:endParaRPr lang="fa-I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6096000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416123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ln w="28575"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l" rtl="0"/>
            <a:r>
              <a:rPr lang="en-US" sz="3600" dirty="0"/>
              <a:t>Gestational Transient Thyrotoxicosis</a:t>
            </a:r>
          </a:p>
          <a:p>
            <a:pPr marL="0" indent="0" algn="l" rtl="0">
              <a:buNone/>
            </a:pPr>
            <a:endParaRPr lang="en-US" sz="3600" dirty="0"/>
          </a:p>
          <a:p>
            <a:pPr algn="l" rtl="0"/>
            <a:r>
              <a:rPr lang="en-US" sz="3600" dirty="0"/>
              <a:t>Hyperemesis Gravidarum</a:t>
            </a:r>
          </a:p>
          <a:p>
            <a:pPr marL="0" indent="0" algn="l" rtl="0">
              <a:buNone/>
            </a:pPr>
            <a:endParaRPr lang="en-US" sz="3600" dirty="0"/>
          </a:p>
          <a:p>
            <a:pPr algn="l" rtl="0"/>
            <a:r>
              <a:rPr lang="en-US" sz="3600" dirty="0"/>
              <a:t>Trophoblastic Hyperthy.</a:t>
            </a:r>
          </a:p>
          <a:p>
            <a:pPr marL="0" indent="0" algn="l" rtl="0">
              <a:buNone/>
            </a:pPr>
            <a:endParaRPr lang="en-US" sz="3600" dirty="0"/>
          </a:p>
          <a:p>
            <a:pPr algn="l" rtl="0"/>
            <a:r>
              <a:rPr lang="en-US" sz="3600" dirty="0"/>
              <a:t>Familial Gestational Hyperthy.</a:t>
            </a:r>
            <a:endParaRPr lang="fa-IR" sz="36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ln w="76200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>Establishing the cause:</a:t>
            </a:r>
            <a:br>
              <a:rPr lang="en-US" dirty="0"/>
            </a:br>
            <a:r>
              <a:rPr lang="en-US" sz="3600" dirty="0" err="1"/>
              <a:t>hCG</a:t>
            </a:r>
            <a:r>
              <a:rPr lang="en-US" sz="3600" dirty="0"/>
              <a:t> mediated Hyperthy.</a:t>
            </a:r>
            <a:endParaRPr lang="fa-IR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910039" y="6211669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55073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22971"/>
          </a:xfrm>
          <a:ln w="76200">
            <a:solidFill>
              <a:srgbClr val="FF1D43"/>
            </a:solidFill>
          </a:ln>
        </p:spPr>
        <p:txBody>
          <a:bodyPr>
            <a:noAutofit/>
          </a:bodyPr>
          <a:lstStyle/>
          <a:p>
            <a:r>
              <a:rPr lang="en-US" dirty="0"/>
              <a:t>No Need for Treatment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610600" cy="4648200"/>
          </a:xfrm>
          <a:ln w="28575"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l" rtl="0"/>
            <a:r>
              <a:rPr lang="en-US" b="1" dirty="0"/>
              <a:t>Transient subclinical hyperthy. (1</a:t>
            </a:r>
            <a:r>
              <a:rPr lang="en-US" b="1" baseline="30000" dirty="0"/>
              <a:t>st</a:t>
            </a:r>
            <a:r>
              <a:rPr lang="en-US" b="1" dirty="0"/>
              <a:t> trim)</a:t>
            </a:r>
          </a:p>
          <a:p>
            <a:pPr marL="0" indent="0" algn="l" rtl="0">
              <a:buNone/>
            </a:pPr>
            <a:endParaRPr lang="en-US" b="1" dirty="0"/>
          </a:p>
          <a:p>
            <a:pPr algn="l" rtl="0"/>
            <a:r>
              <a:rPr lang="en-US" b="1" dirty="0"/>
              <a:t>hCG mediated/overt hyperth.</a:t>
            </a:r>
            <a:r>
              <a:rPr lang="en-US" sz="2800" b="1" dirty="0"/>
              <a:t>(Transient, Mild)</a:t>
            </a:r>
            <a:r>
              <a:rPr lang="en-US" sz="2800" b="1" dirty="0">
                <a:solidFill>
                  <a:srgbClr val="FFC000"/>
                </a:solidFill>
              </a:rPr>
              <a:t>*</a:t>
            </a:r>
          </a:p>
          <a:p>
            <a:pPr marL="0" indent="0" algn="l" rtl="0">
              <a:buNone/>
            </a:pPr>
            <a:endParaRPr lang="en-US" b="1" dirty="0"/>
          </a:p>
          <a:p>
            <a:pPr algn="l" rtl="0"/>
            <a:r>
              <a:rPr lang="en-US" b="1" dirty="0"/>
              <a:t>Hyperemesis Gravidarum Hyperthy.</a:t>
            </a:r>
          </a:p>
          <a:p>
            <a:pPr marL="0" indent="0" algn="l" rtl="0">
              <a:buNone/>
            </a:pPr>
            <a:endParaRPr lang="en-US" b="1" dirty="0"/>
          </a:p>
          <a:p>
            <a:pPr algn="l" rtl="0"/>
            <a:r>
              <a:rPr lang="en-US" b="1" dirty="0"/>
              <a:t>Mild or asymptomatic</a:t>
            </a:r>
            <a:r>
              <a:rPr lang="en-US" sz="2800" b="1" dirty="0"/>
              <a:t>( Subclinical or Overt)</a:t>
            </a:r>
            <a:r>
              <a:rPr lang="en-US" sz="2800" b="1" dirty="0">
                <a:solidFill>
                  <a:srgbClr val="FFC000"/>
                </a:solidFill>
              </a:rPr>
              <a:t>*</a:t>
            </a:r>
          </a:p>
          <a:p>
            <a:pPr algn="l" rtl="0"/>
            <a:endParaRPr lang="fa-I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096000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208975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1D43"/>
            </a:solidFill>
          </a:ln>
        </p:spPr>
        <p:txBody>
          <a:bodyPr/>
          <a:lstStyle/>
          <a:p>
            <a:r>
              <a:rPr lang="en-US" dirty="0"/>
              <a:t>Who needs treatment?    Goal?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400"/>
          </a:xfrm>
          <a:ln w="28575">
            <a:solidFill>
              <a:srgbClr val="FF1D43"/>
            </a:solidFill>
          </a:ln>
        </p:spPr>
        <p:txBody>
          <a:bodyPr/>
          <a:lstStyle/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FF00"/>
                </a:solidFill>
              </a:rPr>
              <a:t>Symptomatic and/or moderate to sever Overt Hyperthy. Due to:</a:t>
            </a:r>
          </a:p>
          <a:p>
            <a:pPr algn="l" rtl="0"/>
            <a:r>
              <a:rPr lang="en-US" b="1" dirty="0"/>
              <a:t>Graves d.</a:t>
            </a:r>
          </a:p>
          <a:p>
            <a:pPr algn="l" rtl="0"/>
            <a:r>
              <a:rPr lang="en-US" b="1" dirty="0"/>
              <a:t>Toxic Adenoma</a:t>
            </a:r>
          </a:p>
          <a:p>
            <a:pPr algn="l" rtl="0"/>
            <a:r>
              <a:rPr lang="en-US" b="1" dirty="0"/>
              <a:t>Toxic </a:t>
            </a:r>
            <a:r>
              <a:rPr lang="en-US" b="1" dirty="0" err="1"/>
              <a:t>multinodular</a:t>
            </a:r>
            <a:r>
              <a:rPr lang="en-US" b="1" dirty="0"/>
              <a:t> goiter</a:t>
            </a:r>
          </a:p>
          <a:p>
            <a:pPr algn="l" rtl="0"/>
            <a:r>
              <a:rPr lang="en-US" b="1" dirty="0"/>
              <a:t>GTN prior to surgery</a:t>
            </a:r>
          </a:p>
          <a:p>
            <a:pPr algn="l" rtl="0"/>
            <a:endParaRPr lang="en-US" b="1" dirty="0"/>
          </a:p>
          <a:p>
            <a:pPr algn="l" rtl="0"/>
            <a:endParaRPr lang="fa-IR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  <a:ln w="28575">
            <a:solidFill>
              <a:srgbClr val="FF1D43"/>
            </a:solidFill>
          </a:ln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rgbClr val="FFFF00"/>
                </a:solidFill>
              </a:rPr>
              <a:t>Therapeutic Options: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3200" b="1" dirty="0"/>
              <a:t> </a:t>
            </a:r>
            <a:r>
              <a:rPr lang="en-US" sz="3200" b="1" dirty="0" err="1"/>
              <a:t>Thionamides</a:t>
            </a:r>
            <a:endParaRPr lang="en-US" sz="3200" b="1" dirty="0"/>
          </a:p>
          <a:p>
            <a:pPr marL="0" indent="0" algn="l" rtl="0">
              <a:buNone/>
            </a:pPr>
            <a:endParaRPr lang="en-US" sz="3200" b="1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3200" b="1" dirty="0"/>
              <a:t>Beta Blockers</a:t>
            </a:r>
          </a:p>
          <a:p>
            <a:pPr marL="0" indent="0" algn="l" rtl="0">
              <a:buNone/>
            </a:pPr>
            <a:endParaRPr lang="en-US" sz="3200" b="1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3200" b="1" dirty="0"/>
              <a:t>  Thyroidectomy</a:t>
            </a:r>
            <a:endParaRPr lang="fa-IR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6096000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372959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 w="76200">
            <a:solidFill>
              <a:srgbClr val="FFC000"/>
            </a:solidFill>
          </a:ln>
        </p:spPr>
        <p:txBody>
          <a:bodyPr/>
          <a:lstStyle/>
          <a:p>
            <a:r>
              <a:rPr lang="en-US" dirty="0"/>
              <a:t>Suggestion for treatment: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l" rtl="0"/>
            <a:r>
              <a:rPr lang="en-US" sz="3600" dirty="0"/>
              <a:t>Propylthiouracil (PTU) in 1</a:t>
            </a:r>
            <a:r>
              <a:rPr lang="en-US" sz="3600" baseline="30000" dirty="0"/>
              <a:t>st</a:t>
            </a:r>
            <a:r>
              <a:rPr lang="en-US" sz="3600" dirty="0"/>
              <a:t> Trim.</a:t>
            </a:r>
          </a:p>
          <a:p>
            <a:pPr algn="l" rtl="0"/>
            <a:r>
              <a:rPr lang="en-US" sz="3600" dirty="0"/>
              <a:t>Methimazole in 2</a:t>
            </a:r>
            <a:r>
              <a:rPr lang="en-US" sz="3600" baseline="30000" dirty="0"/>
              <a:t>nd</a:t>
            </a:r>
            <a:r>
              <a:rPr lang="en-US" sz="3600" dirty="0"/>
              <a:t> &amp; 3</a:t>
            </a:r>
            <a:r>
              <a:rPr lang="en-US" sz="3600" baseline="30000" dirty="0"/>
              <a:t>rd</a:t>
            </a:r>
            <a:r>
              <a:rPr lang="en-US" sz="3600" dirty="0"/>
              <a:t> Trim. Or  PTU</a:t>
            </a:r>
          </a:p>
          <a:p>
            <a:pPr algn="l" rtl="0"/>
            <a:r>
              <a:rPr lang="en-US" sz="3600" dirty="0"/>
              <a:t>Initial Dosing</a:t>
            </a:r>
          </a:p>
          <a:p>
            <a:pPr algn="l" rtl="0"/>
            <a:r>
              <a:rPr lang="en-US" sz="3600" dirty="0"/>
              <a:t>Surgical management</a:t>
            </a:r>
          </a:p>
          <a:p>
            <a:pPr algn="l" rtl="0"/>
            <a:r>
              <a:rPr lang="en-US" sz="3600" dirty="0"/>
              <a:t>Radioiodine therapy</a:t>
            </a:r>
            <a:endParaRPr lang="fa-IR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5922396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49293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Fetus and Graves Dis.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819400"/>
          </a:xfrm>
        </p:spPr>
        <p:txBody>
          <a:bodyPr anchor="ctr">
            <a:normAutofit/>
          </a:bodyPr>
          <a:lstStyle/>
          <a:p>
            <a:pPr marL="0" indent="0" algn="ctr" rtl="0">
              <a:buNone/>
            </a:pPr>
            <a:r>
              <a:rPr lang="en-US" sz="4400" dirty="0">
                <a:solidFill>
                  <a:srgbClr val="FFFF00"/>
                </a:solidFill>
              </a:rPr>
              <a:t> Nursing Mother and Treatment</a:t>
            </a:r>
            <a:endParaRPr lang="fa-IR" sz="4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6322" y="5888943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/>
              <a:t>Dr. SIMIN  TAGHAVI</a:t>
            </a:r>
          </a:p>
          <a:p>
            <a:pPr algn="ctr"/>
            <a:r>
              <a:rPr lang="en-US" sz="1200" dirty="0"/>
              <a:t>TBZ MED U.</a:t>
            </a:r>
          </a:p>
          <a:p>
            <a:pPr algn="ctr"/>
            <a:r>
              <a:rPr lang="en-US" sz="1200" dirty="0"/>
              <a:t>MFM U.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19906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293</Words>
  <Application>Microsoft Office PowerPoint</Application>
  <PresentationFormat>On-screen Show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بنام پروردگار</vt:lpstr>
      <vt:lpstr>Hyperthyroidism in Pregnancy</vt:lpstr>
      <vt:lpstr>Establishing the cause</vt:lpstr>
      <vt:lpstr>Establishing the cause: hCG mediated Hyperthy.</vt:lpstr>
      <vt:lpstr>No Need for Treatment</vt:lpstr>
      <vt:lpstr>Who needs treatment?    Goal?</vt:lpstr>
      <vt:lpstr>Suggestion for treatment:</vt:lpstr>
      <vt:lpstr>Fetus and Graves Dis.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Hyperthyroidism in Pregnancy</dc:title>
  <dc:creator/>
  <cp:lastModifiedBy>aghostic</cp:lastModifiedBy>
  <cp:revision>20</cp:revision>
  <cp:lastPrinted>2020-11-23T23:17:21Z</cp:lastPrinted>
  <dcterms:created xsi:type="dcterms:W3CDTF">2006-08-16T00:00:00Z</dcterms:created>
  <dcterms:modified xsi:type="dcterms:W3CDTF">2020-11-24T07:47:34Z</dcterms:modified>
</cp:coreProperties>
</file>