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9" r:id="rId7"/>
    <p:sldId id="261" r:id="rId8"/>
    <p:sldId id="262" r:id="rId9"/>
    <p:sldId id="265" r:id="rId10"/>
    <p:sldId id="270" r:id="rId11"/>
    <p:sldId id="271" r:id="rId12"/>
    <p:sldId id="272" r:id="rId13"/>
    <p:sldId id="273" r:id="rId14"/>
    <p:sldId id="276" r:id="rId15"/>
    <p:sldId id="278" r:id="rId16"/>
    <p:sldId id="277" r:id="rId17"/>
    <p:sldId id="279" r:id="rId18"/>
    <p:sldId id="283" r:id="rId19"/>
    <p:sldId id="280" r:id="rId20"/>
    <p:sldId id="281"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7" d="100"/>
          <a:sy n="117" d="100"/>
        </p:scale>
        <p:origin x="-32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B16343-2DA8-44A8-AB45-56CA4A8367B8}" type="doc">
      <dgm:prSet loTypeId="urn:microsoft.com/office/officeart/2005/8/layout/hProcess9" loCatId="process" qsTypeId="urn:microsoft.com/office/officeart/2005/8/quickstyle/3d3" qsCatId="3D" csTypeId="urn:microsoft.com/office/officeart/2005/8/colors/accent1_2" csCatId="accent1" phldr="1"/>
      <dgm:spPr/>
    </dgm:pt>
    <dgm:pt modelId="{9132AF5A-CCEB-46F8-B992-CA4BA163E26F}">
      <dgm:prSet custT="1"/>
      <dgm:spPr/>
      <dgm:t>
        <a:bodyPr/>
        <a:lstStyle/>
        <a:p>
          <a:r>
            <a:rPr lang="en-US" sz="1050" b="1" i="1" dirty="0">
              <a:solidFill>
                <a:srgbClr val="000000"/>
              </a:solidFill>
              <a:effectLst/>
              <a:latin typeface="STIXGeneral-Regular"/>
            </a:rPr>
            <a:t>The first is increased demand on the maternal thyroid gland</a:t>
          </a:r>
          <a:r>
            <a:rPr lang="en-US" sz="900" b="0" i="0" dirty="0">
              <a:solidFill>
                <a:srgbClr val="000000"/>
              </a:solidFill>
              <a:effectLst/>
              <a:latin typeface="STIXGeneral-Regular"/>
            </a:rPr>
            <a:t>. </a:t>
          </a:r>
        </a:p>
      </dgm:t>
    </dgm:pt>
    <dgm:pt modelId="{EEBAF3DF-776D-4E76-90A9-8D16CF1BAFD3}" type="parTrans" cxnId="{32F2F721-A8B9-4036-BC46-7CB93C375553}">
      <dgm:prSet/>
      <dgm:spPr/>
      <dgm:t>
        <a:bodyPr/>
        <a:lstStyle/>
        <a:p>
          <a:endParaRPr lang="en-US"/>
        </a:p>
      </dgm:t>
    </dgm:pt>
    <dgm:pt modelId="{4F05F17A-B626-48E4-B278-63770E7899EC}" type="sibTrans" cxnId="{32F2F721-A8B9-4036-BC46-7CB93C375553}">
      <dgm:prSet/>
      <dgm:spPr/>
      <dgm:t>
        <a:bodyPr/>
        <a:lstStyle/>
        <a:p>
          <a:endParaRPr lang="en-US"/>
        </a:p>
      </dgm:t>
    </dgm:pt>
    <dgm:pt modelId="{865FB2A7-4BB0-4749-9E59-7A42F1738B42}">
      <dgm:prSet custT="1"/>
      <dgm:spPr/>
      <dgm:t>
        <a:bodyPr/>
        <a:lstStyle/>
        <a:p>
          <a:r>
            <a:rPr lang="en-US" sz="1600" b="1" i="0" dirty="0">
              <a:solidFill>
                <a:srgbClr val="000000"/>
              </a:solidFill>
              <a:effectLst/>
              <a:latin typeface="Angsana New" panose="02020603050405020304" pitchFamily="18" charset="-34"/>
              <a:ea typeface="SimSun" panose="02010600030101010101" pitchFamily="2" charset="-122"/>
              <a:cs typeface="Arabic Style" panose="00000400000000000000" pitchFamily="2" charset="-78"/>
            </a:rPr>
            <a:t>T4 production increases approximately 50% starting in early pregnancy. High levels of circulating estrogen during pregnancy decrease catabolism of the sialic acid-rich thyroxine-binding globulin (TBG) . Consequently, circulating TBG levels increase 1.5-fold, increasing the levels of circulating total T3 and T4 and requiring an increase in thyroid hormone production to maintain normal unbound thyroid hormone lev</a:t>
          </a:r>
          <a:r>
            <a:rPr lang="en-US" sz="1100" b="1" i="0" dirty="0">
              <a:solidFill>
                <a:srgbClr val="000000"/>
              </a:solidFill>
              <a:effectLst/>
              <a:latin typeface="SimSun" panose="02010600030101010101" pitchFamily="2" charset="-122"/>
              <a:ea typeface="SimSun" panose="02010600030101010101" pitchFamily="2" charset="-122"/>
            </a:rPr>
            <a:t>els</a:t>
          </a:r>
          <a:r>
            <a:rPr lang="en-US" sz="1000" b="0" i="0" dirty="0">
              <a:solidFill>
                <a:srgbClr val="000000"/>
              </a:solidFill>
              <a:effectLst/>
              <a:latin typeface="STIXGeneral-Regular"/>
            </a:rPr>
            <a:t>. </a:t>
          </a:r>
        </a:p>
      </dgm:t>
    </dgm:pt>
    <dgm:pt modelId="{5471080B-C674-442B-9387-38A3CD7EA413}" type="parTrans" cxnId="{674D3FB5-3840-4616-977C-51367C54228C}">
      <dgm:prSet/>
      <dgm:spPr/>
      <dgm:t>
        <a:bodyPr/>
        <a:lstStyle/>
        <a:p>
          <a:endParaRPr lang="en-US"/>
        </a:p>
      </dgm:t>
    </dgm:pt>
    <dgm:pt modelId="{D7910D05-5995-4781-9C39-A41A48F60BA6}" type="sibTrans" cxnId="{674D3FB5-3840-4616-977C-51367C54228C}">
      <dgm:prSet/>
      <dgm:spPr/>
      <dgm:t>
        <a:bodyPr/>
        <a:lstStyle/>
        <a:p>
          <a:endParaRPr lang="en-US"/>
        </a:p>
      </dgm:t>
    </dgm:pt>
    <dgm:pt modelId="{17E50BEE-A467-41A1-9711-B3043105900F}">
      <dgm:prSet custT="1"/>
      <dgm:spPr/>
      <dgm:t>
        <a:bodyPr/>
        <a:lstStyle/>
        <a:p>
          <a:r>
            <a:rPr lang="en-US" sz="1800" b="1" i="0" dirty="0">
              <a:solidFill>
                <a:srgbClr val="000000"/>
              </a:solidFill>
              <a:effectLst/>
              <a:latin typeface="Angsana New" panose="02020603050405020304" pitchFamily="18" charset="-34"/>
              <a:cs typeface="Angsana New" panose="02020603050405020304" pitchFamily="18" charset="-34"/>
            </a:rPr>
            <a:t>Additionally, in early gestation, the thyroid is stimulated not only by TSH but by the alpha subunit of human chorionic gonadotropin (</a:t>
          </a:r>
          <a:r>
            <a:rPr lang="en-US" sz="1800" b="1" i="0" dirty="0" err="1">
              <a:solidFill>
                <a:srgbClr val="000000"/>
              </a:solidFill>
              <a:effectLst/>
              <a:latin typeface="Angsana New" panose="02020603050405020304" pitchFamily="18" charset="-34"/>
              <a:cs typeface="Angsana New" panose="02020603050405020304" pitchFamily="18" charset="-34"/>
            </a:rPr>
            <a:t>hCG</a:t>
          </a:r>
          <a:r>
            <a:rPr lang="en-US" sz="1800" b="1" i="0" dirty="0">
              <a:solidFill>
                <a:srgbClr val="000000"/>
              </a:solidFill>
              <a:effectLst/>
              <a:latin typeface="Angsana New" panose="02020603050405020304" pitchFamily="18" charset="-34"/>
              <a:cs typeface="Angsana New" panose="02020603050405020304" pitchFamily="18" charset="-34"/>
            </a:rPr>
            <a:t>), which also binds to and stimulates the TSH receptor . </a:t>
          </a:r>
        </a:p>
      </dgm:t>
    </dgm:pt>
    <dgm:pt modelId="{EA66DECA-A76B-46FC-9A1F-7BC6E4DEC1CF}" type="parTrans" cxnId="{13A98941-4FD1-47EC-9ABC-343492EBD97D}">
      <dgm:prSet/>
      <dgm:spPr/>
      <dgm:t>
        <a:bodyPr/>
        <a:lstStyle/>
        <a:p>
          <a:endParaRPr lang="en-US"/>
        </a:p>
      </dgm:t>
    </dgm:pt>
    <dgm:pt modelId="{E7AE215F-3992-4F63-8DB2-C9D1D422262E}" type="sibTrans" cxnId="{13A98941-4FD1-47EC-9ABC-343492EBD97D}">
      <dgm:prSet/>
      <dgm:spPr/>
      <dgm:t>
        <a:bodyPr/>
        <a:lstStyle/>
        <a:p>
          <a:endParaRPr lang="en-US"/>
        </a:p>
      </dgm:t>
    </dgm:pt>
    <dgm:pt modelId="{19183E2D-9CD5-4F91-B097-CB0D59F844F0}">
      <dgm:prSet custT="1"/>
      <dgm:spPr/>
      <dgm:t>
        <a:bodyPr/>
        <a:lstStyle/>
        <a:p>
          <a:r>
            <a:rPr lang="en-US" sz="1200" b="1" i="0" dirty="0">
              <a:solidFill>
                <a:srgbClr val="000000"/>
              </a:solidFill>
              <a:effectLst/>
              <a:latin typeface="STIXGeneral-Regular"/>
            </a:rPr>
            <a:t>Finally, the placenta is an active site for the inner ring deiodination of T4 and T3, generating the inactive iodothyronines, reverse T3 and 3, 3</a:t>
          </a:r>
          <a:r>
            <a:rPr lang="en-US" sz="1200" b="1" i="0" baseline="30000" dirty="0">
              <a:solidFill>
                <a:srgbClr val="000000"/>
              </a:solidFill>
              <a:effectLst/>
              <a:latin typeface="STIXGeneral-Regular"/>
            </a:rPr>
            <a:t>1</a:t>
          </a:r>
          <a:r>
            <a:rPr lang="en-US" sz="1200" b="1" i="0" dirty="0">
              <a:solidFill>
                <a:srgbClr val="000000"/>
              </a:solidFill>
              <a:effectLst/>
              <a:latin typeface="STIXGeneral-Regular"/>
            </a:rPr>
            <a:t>-T2, respectively, presumably as a means of modulating the amount of active hormone that passes to the fetus </a:t>
          </a:r>
          <a:r>
            <a:rPr lang="en-US" sz="1200" b="1" dirty="0">
              <a:solidFill>
                <a:srgbClr val="000000"/>
              </a:solidFill>
              <a:latin typeface="STIXGeneral-Regular"/>
            </a:rPr>
            <a:t>.</a:t>
          </a:r>
          <a:r>
            <a:rPr lang="en-US" sz="1200" b="1" i="0" dirty="0">
              <a:solidFill>
                <a:srgbClr val="000000"/>
              </a:solidFill>
              <a:effectLst/>
              <a:latin typeface="STIXGeneral-Regular"/>
            </a:rPr>
            <a:t> These processes all contribute to the increase in thyroid hormone requirement during pregnancy</a:t>
          </a:r>
          <a:r>
            <a:rPr lang="en-US" sz="1200" b="0" i="0" dirty="0">
              <a:solidFill>
                <a:srgbClr val="000000"/>
              </a:solidFill>
              <a:effectLst/>
              <a:latin typeface="STIXGeneral-Regular"/>
            </a:rPr>
            <a:t>.</a:t>
          </a:r>
        </a:p>
      </dgm:t>
    </dgm:pt>
    <dgm:pt modelId="{D0DD59C3-8FCC-4FE7-9906-DFC5BFC463A1}" type="sibTrans" cxnId="{44A92C84-1580-4783-AC5A-A190417CF7A2}">
      <dgm:prSet/>
      <dgm:spPr/>
      <dgm:t>
        <a:bodyPr/>
        <a:lstStyle/>
        <a:p>
          <a:endParaRPr lang="en-US"/>
        </a:p>
      </dgm:t>
    </dgm:pt>
    <dgm:pt modelId="{7DE26557-EE85-46AE-85BD-6DE795433BBA}" type="parTrans" cxnId="{44A92C84-1580-4783-AC5A-A190417CF7A2}">
      <dgm:prSet/>
      <dgm:spPr/>
      <dgm:t>
        <a:bodyPr/>
        <a:lstStyle/>
        <a:p>
          <a:endParaRPr lang="en-US"/>
        </a:p>
      </dgm:t>
    </dgm:pt>
    <dgm:pt modelId="{5F8F9C86-1AA3-4E8B-AED3-C04D0998967B}" type="pres">
      <dgm:prSet presAssocID="{27B16343-2DA8-44A8-AB45-56CA4A8367B8}" presName="CompostProcess" presStyleCnt="0">
        <dgm:presLayoutVars>
          <dgm:dir/>
          <dgm:resizeHandles val="exact"/>
        </dgm:presLayoutVars>
      </dgm:prSet>
      <dgm:spPr/>
    </dgm:pt>
    <dgm:pt modelId="{674E291F-5FE3-48B6-8486-3C3E64AE8A4B}" type="pres">
      <dgm:prSet presAssocID="{27B16343-2DA8-44A8-AB45-56CA4A8367B8}" presName="arrow" presStyleLbl="bgShp" presStyleIdx="0" presStyleCnt="1" custScaleX="117647" custLinFactNeighborX="4198" custLinFactNeighborY="2045"/>
      <dgm:spPr/>
    </dgm:pt>
    <dgm:pt modelId="{DEE068AD-0A04-497A-AF8E-8DB35D2C4FB2}" type="pres">
      <dgm:prSet presAssocID="{27B16343-2DA8-44A8-AB45-56CA4A8367B8}" presName="linearProcess" presStyleCnt="0"/>
      <dgm:spPr/>
    </dgm:pt>
    <dgm:pt modelId="{EBBA2174-D3AF-49AB-9213-EAE2E5F87808}" type="pres">
      <dgm:prSet presAssocID="{17E50BEE-A467-41A1-9711-B3043105900F}" presName="textNode" presStyleLbl="node1" presStyleIdx="0" presStyleCnt="4" custLinFactX="129099" custLinFactNeighborX="200000" custLinFactNeighborY="-2162">
        <dgm:presLayoutVars>
          <dgm:bulletEnabled val="1"/>
        </dgm:presLayoutVars>
      </dgm:prSet>
      <dgm:spPr/>
      <dgm:t>
        <a:bodyPr/>
        <a:lstStyle/>
        <a:p>
          <a:pPr rtl="1"/>
          <a:endParaRPr lang="fa-IR"/>
        </a:p>
      </dgm:t>
    </dgm:pt>
    <dgm:pt modelId="{C5B17B27-7969-4276-A9A5-0D0BB12BADCC}" type="pres">
      <dgm:prSet presAssocID="{E7AE215F-3992-4F63-8DB2-C9D1D422262E}" presName="sibTrans" presStyleCnt="0"/>
      <dgm:spPr/>
    </dgm:pt>
    <dgm:pt modelId="{1DB3F243-EFAD-4D54-8E5B-9B8F6D648B69}" type="pres">
      <dgm:prSet presAssocID="{9132AF5A-CCEB-46F8-B992-CA4BA163E26F}" presName="textNode" presStyleLbl="node1" presStyleIdx="1" presStyleCnt="4" custScaleX="29667" custScaleY="42657" custLinFactX="-98630" custLinFactNeighborX="-100000" custLinFactNeighborY="-121">
        <dgm:presLayoutVars>
          <dgm:bulletEnabled val="1"/>
        </dgm:presLayoutVars>
      </dgm:prSet>
      <dgm:spPr/>
      <dgm:t>
        <a:bodyPr/>
        <a:lstStyle/>
        <a:p>
          <a:pPr rtl="1"/>
          <a:endParaRPr lang="fa-IR"/>
        </a:p>
      </dgm:t>
    </dgm:pt>
    <dgm:pt modelId="{91601969-A94E-4267-8C66-072DEC1CCAAB}" type="pres">
      <dgm:prSet presAssocID="{4F05F17A-B626-48E4-B278-63770E7899EC}" presName="sibTrans" presStyleCnt="0"/>
      <dgm:spPr/>
    </dgm:pt>
    <dgm:pt modelId="{5460895C-9860-4248-973D-A62C357C6D82}" type="pres">
      <dgm:prSet presAssocID="{19183E2D-9CD5-4F91-B097-CB0D59F844F0}" presName="textNode" presStyleLbl="node1" presStyleIdx="2" presStyleCnt="4" custLinFactX="125636" custLinFactNeighborX="200000" custLinFactNeighborY="1833">
        <dgm:presLayoutVars>
          <dgm:bulletEnabled val="1"/>
        </dgm:presLayoutVars>
      </dgm:prSet>
      <dgm:spPr/>
      <dgm:t>
        <a:bodyPr/>
        <a:lstStyle/>
        <a:p>
          <a:pPr rtl="1"/>
          <a:endParaRPr lang="fa-IR"/>
        </a:p>
      </dgm:t>
    </dgm:pt>
    <dgm:pt modelId="{97C381FF-A668-4F32-8B73-9337CCE61860}" type="pres">
      <dgm:prSet presAssocID="{D0DD59C3-8FCC-4FE7-9906-DFC5BFC463A1}" presName="sibTrans" presStyleCnt="0"/>
      <dgm:spPr/>
    </dgm:pt>
    <dgm:pt modelId="{DF408B1B-26C1-4ECB-8148-6471F09F20FD}" type="pres">
      <dgm:prSet presAssocID="{865FB2A7-4BB0-4749-9E59-7A42F1738B42}" presName="textNode" presStyleLbl="node1" presStyleIdx="3" presStyleCnt="4" custLinFactX="-199818" custLinFactNeighborX="-200000" custLinFactNeighborY="-56">
        <dgm:presLayoutVars>
          <dgm:bulletEnabled val="1"/>
        </dgm:presLayoutVars>
      </dgm:prSet>
      <dgm:spPr/>
      <dgm:t>
        <a:bodyPr/>
        <a:lstStyle/>
        <a:p>
          <a:pPr rtl="1"/>
          <a:endParaRPr lang="fa-IR"/>
        </a:p>
      </dgm:t>
    </dgm:pt>
  </dgm:ptLst>
  <dgm:cxnLst>
    <dgm:cxn modelId="{44A92C84-1580-4783-AC5A-A190417CF7A2}" srcId="{27B16343-2DA8-44A8-AB45-56CA4A8367B8}" destId="{19183E2D-9CD5-4F91-B097-CB0D59F844F0}" srcOrd="2" destOrd="0" parTransId="{7DE26557-EE85-46AE-85BD-6DE795433BBA}" sibTransId="{D0DD59C3-8FCC-4FE7-9906-DFC5BFC463A1}"/>
    <dgm:cxn modelId="{28DFF6E3-80FA-4A5B-8A17-6C6E3B7F64E7}" type="presOf" srcId="{9132AF5A-CCEB-46F8-B992-CA4BA163E26F}" destId="{1DB3F243-EFAD-4D54-8E5B-9B8F6D648B69}" srcOrd="0" destOrd="0" presId="urn:microsoft.com/office/officeart/2005/8/layout/hProcess9"/>
    <dgm:cxn modelId="{4C30DF0A-5C00-4E44-A9DF-761006C5DD79}" type="presOf" srcId="{865FB2A7-4BB0-4749-9E59-7A42F1738B42}" destId="{DF408B1B-26C1-4ECB-8148-6471F09F20FD}" srcOrd="0" destOrd="0" presId="urn:microsoft.com/office/officeart/2005/8/layout/hProcess9"/>
    <dgm:cxn modelId="{674D3FB5-3840-4616-977C-51367C54228C}" srcId="{27B16343-2DA8-44A8-AB45-56CA4A8367B8}" destId="{865FB2A7-4BB0-4749-9E59-7A42F1738B42}" srcOrd="3" destOrd="0" parTransId="{5471080B-C674-442B-9387-38A3CD7EA413}" sibTransId="{D7910D05-5995-4781-9C39-A41A48F60BA6}"/>
    <dgm:cxn modelId="{13A98941-4FD1-47EC-9ABC-343492EBD97D}" srcId="{27B16343-2DA8-44A8-AB45-56CA4A8367B8}" destId="{17E50BEE-A467-41A1-9711-B3043105900F}" srcOrd="0" destOrd="0" parTransId="{EA66DECA-A76B-46FC-9A1F-7BC6E4DEC1CF}" sibTransId="{E7AE215F-3992-4F63-8DB2-C9D1D422262E}"/>
    <dgm:cxn modelId="{32F2F721-A8B9-4036-BC46-7CB93C375553}" srcId="{27B16343-2DA8-44A8-AB45-56CA4A8367B8}" destId="{9132AF5A-CCEB-46F8-B992-CA4BA163E26F}" srcOrd="1" destOrd="0" parTransId="{EEBAF3DF-776D-4E76-90A9-8D16CF1BAFD3}" sibTransId="{4F05F17A-B626-48E4-B278-63770E7899EC}"/>
    <dgm:cxn modelId="{19232E2F-A5DB-476B-AD82-B7A494805077}" type="presOf" srcId="{27B16343-2DA8-44A8-AB45-56CA4A8367B8}" destId="{5F8F9C86-1AA3-4E8B-AED3-C04D0998967B}" srcOrd="0" destOrd="0" presId="urn:microsoft.com/office/officeart/2005/8/layout/hProcess9"/>
    <dgm:cxn modelId="{8F94FB5D-8A68-4C93-B897-AD1510D2E659}" type="presOf" srcId="{17E50BEE-A467-41A1-9711-B3043105900F}" destId="{EBBA2174-D3AF-49AB-9213-EAE2E5F87808}" srcOrd="0" destOrd="0" presId="urn:microsoft.com/office/officeart/2005/8/layout/hProcess9"/>
    <dgm:cxn modelId="{8F6AFABB-CD6A-4C11-94EA-15C4E657506D}" type="presOf" srcId="{19183E2D-9CD5-4F91-B097-CB0D59F844F0}" destId="{5460895C-9860-4248-973D-A62C357C6D82}" srcOrd="0" destOrd="0" presId="urn:microsoft.com/office/officeart/2005/8/layout/hProcess9"/>
    <dgm:cxn modelId="{3C3547BC-A6C9-4CE8-AD7C-B5641065AA99}" type="presParOf" srcId="{5F8F9C86-1AA3-4E8B-AED3-C04D0998967B}" destId="{674E291F-5FE3-48B6-8486-3C3E64AE8A4B}" srcOrd="0" destOrd="0" presId="urn:microsoft.com/office/officeart/2005/8/layout/hProcess9"/>
    <dgm:cxn modelId="{194331D2-1DA8-49C5-A21B-D615DFD3D817}" type="presParOf" srcId="{5F8F9C86-1AA3-4E8B-AED3-C04D0998967B}" destId="{DEE068AD-0A04-497A-AF8E-8DB35D2C4FB2}" srcOrd="1" destOrd="0" presId="urn:microsoft.com/office/officeart/2005/8/layout/hProcess9"/>
    <dgm:cxn modelId="{E45F7AD3-AD0F-40BE-89B0-E43BAA6241DC}" type="presParOf" srcId="{DEE068AD-0A04-497A-AF8E-8DB35D2C4FB2}" destId="{EBBA2174-D3AF-49AB-9213-EAE2E5F87808}" srcOrd="0" destOrd="0" presId="urn:microsoft.com/office/officeart/2005/8/layout/hProcess9"/>
    <dgm:cxn modelId="{0FEF53A6-5DFB-4317-9224-366D016D1CBF}" type="presParOf" srcId="{DEE068AD-0A04-497A-AF8E-8DB35D2C4FB2}" destId="{C5B17B27-7969-4276-A9A5-0D0BB12BADCC}" srcOrd="1" destOrd="0" presId="urn:microsoft.com/office/officeart/2005/8/layout/hProcess9"/>
    <dgm:cxn modelId="{0201BE30-9453-47B1-89C4-7FC4992BCDEA}" type="presParOf" srcId="{DEE068AD-0A04-497A-AF8E-8DB35D2C4FB2}" destId="{1DB3F243-EFAD-4D54-8E5B-9B8F6D648B69}" srcOrd="2" destOrd="0" presId="urn:microsoft.com/office/officeart/2005/8/layout/hProcess9"/>
    <dgm:cxn modelId="{0F899581-D1A1-4D35-A9AC-D19EA9E2D240}" type="presParOf" srcId="{DEE068AD-0A04-497A-AF8E-8DB35D2C4FB2}" destId="{91601969-A94E-4267-8C66-072DEC1CCAAB}" srcOrd="3" destOrd="0" presId="urn:microsoft.com/office/officeart/2005/8/layout/hProcess9"/>
    <dgm:cxn modelId="{CE5691BB-F2A5-4668-B4AF-725B1FBF86F4}" type="presParOf" srcId="{DEE068AD-0A04-497A-AF8E-8DB35D2C4FB2}" destId="{5460895C-9860-4248-973D-A62C357C6D82}" srcOrd="4" destOrd="0" presId="urn:microsoft.com/office/officeart/2005/8/layout/hProcess9"/>
    <dgm:cxn modelId="{0A45DEB5-CD45-4F38-9047-425CE5BC7A12}" type="presParOf" srcId="{DEE068AD-0A04-497A-AF8E-8DB35D2C4FB2}" destId="{97C381FF-A668-4F32-8B73-9337CCE61860}" srcOrd="5" destOrd="0" presId="urn:microsoft.com/office/officeart/2005/8/layout/hProcess9"/>
    <dgm:cxn modelId="{0297FF97-BBDD-4DA7-AB1F-45CFEA16646D}" type="presParOf" srcId="{DEE068AD-0A04-497A-AF8E-8DB35D2C4FB2}" destId="{DF408B1B-26C1-4ECB-8148-6471F09F20FD}"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C7E5A4-AE97-465A-82CE-1DFD540D62B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15961E48-371D-45EA-957B-17A7EAC8C059}">
      <dgm:prSet custT="1"/>
      <dgm:spPr/>
      <dgm:t>
        <a:bodyPr/>
        <a:lstStyle/>
        <a:p>
          <a:r>
            <a:rPr lang="en-US" sz="1800" b="1" i="1" dirty="0">
              <a:effectLst/>
              <a:latin typeface="STIXGeneral-Regular"/>
            </a:rPr>
            <a:t>Increased thyroid hormone production in pregnancy requires adequate iodine availability. However, urinary iodine concentration (UIC), a reflection of iodine status, declines across pregnancy in women from iodine-deficient regions who may begin pregnancy with inadequate intrathyroidal iodine stores which are rapidly depleted . If adequate iodine is not available, TSH rises and consequently goiter develops.</a:t>
          </a:r>
        </a:p>
      </dgm:t>
    </dgm:pt>
    <dgm:pt modelId="{2B92FCF4-A85A-4BA5-A19F-D38333DF5670}" type="parTrans" cxnId="{29FED2EB-916E-4786-ACEF-917F423C6EE9}">
      <dgm:prSet/>
      <dgm:spPr/>
      <dgm:t>
        <a:bodyPr/>
        <a:lstStyle/>
        <a:p>
          <a:endParaRPr lang="en-US"/>
        </a:p>
      </dgm:t>
    </dgm:pt>
    <dgm:pt modelId="{4DCEF6A3-603F-4061-A105-86BA7A38B133}" type="sibTrans" cxnId="{29FED2EB-916E-4786-ACEF-917F423C6EE9}">
      <dgm:prSet/>
      <dgm:spPr/>
      <dgm:t>
        <a:bodyPr/>
        <a:lstStyle/>
        <a:p>
          <a:endParaRPr lang="en-US"/>
        </a:p>
      </dgm:t>
    </dgm:pt>
    <dgm:pt modelId="{D668C46C-CB26-4C9A-97E9-358E38332E11}">
      <dgm:prSet custT="1"/>
      <dgm:spPr/>
      <dgm:t>
        <a:bodyPr/>
        <a:lstStyle/>
        <a:p>
          <a:r>
            <a:rPr lang="en-US" sz="1800" b="1" i="1" dirty="0">
              <a:effectLst/>
              <a:latin typeface="STIXGeneral-Regular"/>
            </a:rPr>
            <a:t>Another reason for increased iodine requirements in pregnancy is the increase in maternal glomerular filtration rate. Because iodine is passively excreted, increased renal glomerular filtration results in increased losses of ingested iodine .</a:t>
          </a:r>
        </a:p>
      </dgm:t>
    </dgm:pt>
    <dgm:pt modelId="{E896DC2A-845D-45E7-8BE9-43A951820C29}" type="parTrans" cxnId="{582971D0-0805-4316-82ED-3DE66EF97156}">
      <dgm:prSet/>
      <dgm:spPr/>
      <dgm:t>
        <a:bodyPr/>
        <a:lstStyle/>
        <a:p>
          <a:endParaRPr lang="en-US"/>
        </a:p>
      </dgm:t>
    </dgm:pt>
    <dgm:pt modelId="{96248242-661C-4C60-B769-4D6AE1499519}" type="sibTrans" cxnId="{582971D0-0805-4316-82ED-3DE66EF97156}">
      <dgm:prSet/>
      <dgm:spPr/>
      <dgm:t>
        <a:bodyPr/>
        <a:lstStyle/>
        <a:p>
          <a:endParaRPr lang="en-US"/>
        </a:p>
      </dgm:t>
    </dgm:pt>
    <dgm:pt modelId="{ADCE8CCE-D3E8-475F-BFDB-36E7C554E224}">
      <dgm:prSet custT="1"/>
      <dgm:spPr/>
      <dgm:t>
        <a:bodyPr/>
        <a:lstStyle/>
        <a:p>
          <a:r>
            <a:rPr lang="en-US" sz="1800" b="1" i="1" dirty="0">
              <a:effectLst/>
              <a:latin typeface="STIXGeneral-Regular"/>
            </a:rPr>
            <a:t>The fetus and placenta also consume a proportion of maternal thyroid hormone and iodine. Fetal </a:t>
          </a:r>
          <a:r>
            <a:rPr lang="en-US" sz="1800" b="1" i="1" dirty="0" err="1">
              <a:effectLst/>
              <a:latin typeface="STIXGeneral-Regular"/>
            </a:rPr>
            <a:t>thyroidogenesis</a:t>
          </a:r>
          <a:r>
            <a:rPr lang="en-US" sz="1800" b="1" i="1" dirty="0">
              <a:effectLst/>
              <a:latin typeface="STIXGeneral-Regular"/>
            </a:rPr>
            <a:t> occurs by approximately the twelfth week of gestation. </a:t>
          </a:r>
        </a:p>
      </dgm:t>
    </dgm:pt>
    <dgm:pt modelId="{11FDD121-ED29-4D4C-BA76-FB5FC8DA3B9A}" type="parTrans" cxnId="{AF7DB6EA-9F5C-40F0-A4E5-BB10BBDF4D46}">
      <dgm:prSet/>
      <dgm:spPr/>
      <dgm:t>
        <a:bodyPr/>
        <a:lstStyle/>
        <a:p>
          <a:endParaRPr lang="en-US"/>
        </a:p>
      </dgm:t>
    </dgm:pt>
    <dgm:pt modelId="{388AED8D-3BB3-427E-B51B-EE2DE80186C2}" type="sibTrans" cxnId="{AF7DB6EA-9F5C-40F0-A4E5-BB10BBDF4D46}">
      <dgm:prSet/>
      <dgm:spPr/>
      <dgm:t>
        <a:bodyPr/>
        <a:lstStyle/>
        <a:p>
          <a:endParaRPr lang="en-US"/>
        </a:p>
      </dgm:t>
    </dgm:pt>
    <dgm:pt modelId="{AAE27A3F-BF4F-4F93-9A67-7E89E2722B1C}">
      <dgm:prSet custT="1"/>
      <dgm:spPr/>
      <dgm:t>
        <a:bodyPr/>
        <a:lstStyle/>
        <a:p>
          <a:r>
            <a:rPr lang="en-US" sz="1800" b="1" i="1" dirty="0">
              <a:effectLst/>
              <a:latin typeface="STIXGeneral-Regular"/>
            </a:rPr>
            <a:t>The fetal thyroid is capable of </a:t>
          </a:r>
          <a:r>
            <a:rPr lang="en-US" sz="1800" b="1" i="1" dirty="0" err="1">
              <a:effectLst/>
              <a:latin typeface="STIXGeneral-Regular"/>
            </a:rPr>
            <a:t>organifying</a:t>
          </a:r>
          <a:r>
            <a:rPr lang="en-US" sz="1800" b="1" i="1" dirty="0">
              <a:effectLst/>
              <a:latin typeface="STIXGeneral-Regular"/>
            </a:rPr>
            <a:t> iodine by approximately the 20th week of gestation. Before this time, maternal T4—the only form of thyroid hormone that can traverse the placenta in small amounts—must be adequate to meet the metabolic needs of the fetus. Fetal deiodinase converts maternal T4 to the bioactive T3 . </a:t>
          </a:r>
        </a:p>
      </dgm:t>
    </dgm:pt>
    <dgm:pt modelId="{8507DC01-1B22-4DCA-830C-0CCAD4C008C0}" type="parTrans" cxnId="{8B4E3F28-D89B-4B1E-96CE-155834E480EF}">
      <dgm:prSet/>
      <dgm:spPr/>
      <dgm:t>
        <a:bodyPr/>
        <a:lstStyle/>
        <a:p>
          <a:endParaRPr lang="en-US"/>
        </a:p>
      </dgm:t>
    </dgm:pt>
    <dgm:pt modelId="{5B654C3A-5179-4B97-9815-BB0E3A8F5886}" type="sibTrans" cxnId="{8B4E3F28-D89B-4B1E-96CE-155834E480EF}">
      <dgm:prSet/>
      <dgm:spPr/>
      <dgm:t>
        <a:bodyPr/>
        <a:lstStyle/>
        <a:p>
          <a:endParaRPr lang="en-US"/>
        </a:p>
      </dgm:t>
    </dgm:pt>
    <dgm:pt modelId="{0AFA4207-37DD-4BF8-A489-DC16ACEAE864}">
      <dgm:prSet custT="1"/>
      <dgm:spPr/>
      <dgm:t>
        <a:bodyPr/>
        <a:lstStyle/>
        <a:p>
          <a:r>
            <a:rPr lang="en-US" sz="1800" b="1" i="1" dirty="0">
              <a:effectLst/>
              <a:latin typeface="STIXGeneral-Regular"/>
            </a:rPr>
            <a:t>Once fetal thyroid gland function is established, fetal thyroidal turnover of iodine is much higher than adult . Therefore, the fetal iodine store—supported exclusively by maternal intake—must be continuously refreshed.</a:t>
          </a:r>
        </a:p>
      </dgm:t>
    </dgm:pt>
    <dgm:pt modelId="{236AF553-A144-4A0C-89FE-921948A3AFD7}" type="parTrans" cxnId="{8254564E-C111-43EA-8525-D70839869F8A}">
      <dgm:prSet/>
      <dgm:spPr/>
      <dgm:t>
        <a:bodyPr/>
        <a:lstStyle/>
        <a:p>
          <a:endParaRPr lang="en-US"/>
        </a:p>
      </dgm:t>
    </dgm:pt>
    <dgm:pt modelId="{CB35BB06-F4D7-4691-903C-9325A51854F2}" type="sibTrans" cxnId="{8254564E-C111-43EA-8525-D70839869F8A}">
      <dgm:prSet/>
      <dgm:spPr/>
      <dgm:t>
        <a:bodyPr/>
        <a:lstStyle/>
        <a:p>
          <a:endParaRPr lang="en-US"/>
        </a:p>
      </dgm:t>
    </dgm:pt>
    <dgm:pt modelId="{E6DDDAB8-7F64-4C20-8D27-9844F142D14B}">
      <dgm:prSet custT="1"/>
      <dgm:spPr/>
      <dgm:t>
        <a:bodyPr/>
        <a:lstStyle/>
        <a:p>
          <a:r>
            <a:rPr lang="en-US" sz="1800" b="1" i="1" dirty="0">
              <a:effectLst/>
              <a:latin typeface="STIXGeneral-Regular"/>
            </a:rPr>
            <a:t>Iodine homeostasis varies across the three trimesters as metabolic needs fluctuate. After parturition, maternal iodine continues to be the only source of iodine to the breast-fed neonate. NIS is present in breast tissue and is responsible for concentrating iodine in colostrum and breast milk </a:t>
          </a:r>
          <a:r>
            <a:rPr lang="en-US" sz="1600" b="0" i="0" dirty="0">
              <a:effectLst/>
              <a:latin typeface="STIXGeneral-Regular"/>
            </a:rPr>
            <a:t>.</a:t>
          </a:r>
        </a:p>
      </dgm:t>
    </dgm:pt>
    <dgm:pt modelId="{F8F0F632-166A-40EF-9D34-445D2BA7FE44}" type="parTrans" cxnId="{AE46778C-4B93-4579-90BF-F3D3989CAE33}">
      <dgm:prSet/>
      <dgm:spPr/>
      <dgm:t>
        <a:bodyPr/>
        <a:lstStyle/>
        <a:p>
          <a:endParaRPr lang="en-US"/>
        </a:p>
      </dgm:t>
    </dgm:pt>
    <dgm:pt modelId="{B5CCAE01-CA1C-4AE4-AFEB-DF09366F5DC3}" type="sibTrans" cxnId="{AE46778C-4B93-4579-90BF-F3D3989CAE33}">
      <dgm:prSet/>
      <dgm:spPr/>
      <dgm:t>
        <a:bodyPr/>
        <a:lstStyle/>
        <a:p>
          <a:endParaRPr lang="en-US"/>
        </a:p>
      </dgm:t>
    </dgm:pt>
    <dgm:pt modelId="{EEC7CB49-0886-458B-A7E7-FD4A0CC93100}" type="pres">
      <dgm:prSet presAssocID="{1BC7E5A4-AE97-465A-82CE-1DFD540D62B3}" presName="linear" presStyleCnt="0">
        <dgm:presLayoutVars>
          <dgm:animLvl val="lvl"/>
          <dgm:resizeHandles val="exact"/>
        </dgm:presLayoutVars>
      </dgm:prSet>
      <dgm:spPr/>
      <dgm:t>
        <a:bodyPr/>
        <a:lstStyle/>
        <a:p>
          <a:pPr rtl="1"/>
          <a:endParaRPr lang="fa-IR"/>
        </a:p>
      </dgm:t>
    </dgm:pt>
    <dgm:pt modelId="{7B0C2110-25B2-42DD-ADCB-318DC16B994A}" type="pres">
      <dgm:prSet presAssocID="{15961E48-371D-45EA-957B-17A7EAC8C059}" presName="parentText" presStyleLbl="node1" presStyleIdx="0" presStyleCnt="6">
        <dgm:presLayoutVars>
          <dgm:chMax val="0"/>
          <dgm:bulletEnabled val="1"/>
        </dgm:presLayoutVars>
      </dgm:prSet>
      <dgm:spPr/>
      <dgm:t>
        <a:bodyPr/>
        <a:lstStyle/>
        <a:p>
          <a:pPr rtl="1"/>
          <a:endParaRPr lang="fa-IR"/>
        </a:p>
      </dgm:t>
    </dgm:pt>
    <dgm:pt modelId="{337831DD-3762-4DF0-BEE9-6701460AE5AB}" type="pres">
      <dgm:prSet presAssocID="{4DCEF6A3-603F-4061-A105-86BA7A38B133}" presName="spacer" presStyleCnt="0"/>
      <dgm:spPr/>
    </dgm:pt>
    <dgm:pt modelId="{B310744F-18BA-4539-BB6D-1C31BB8AC52D}" type="pres">
      <dgm:prSet presAssocID="{D668C46C-CB26-4C9A-97E9-358E38332E11}" presName="parentText" presStyleLbl="node1" presStyleIdx="1" presStyleCnt="6">
        <dgm:presLayoutVars>
          <dgm:chMax val="0"/>
          <dgm:bulletEnabled val="1"/>
        </dgm:presLayoutVars>
      </dgm:prSet>
      <dgm:spPr/>
      <dgm:t>
        <a:bodyPr/>
        <a:lstStyle/>
        <a:p>
          <a:pPr rtl="1"/>
          <a:endParaRPr lang="fa-IR"/>
        </a:p>
      </dgm:t>
    </dgm:pt>
    <dgm:pt modelId="{4BFE907E-91F6-421A-9DA5-BC5DF9874C1B}" type="pres">
      <dgm:prSet presAssocID="{96248242-661C-4C60-B769-4D6AE1499519}" presName="spacer" presStyleCnt="0"/>
      <dgm:spPr/>
    </dgm:pt>
    <dgm:pt modelId="{C32025A8-ADF3-4704-B6DF-8E76685B9001}" type="pres">
      <dgm:prSet presAssocID="{ADCE8CCE-D3E8-475F-BFDB-36E7C554E224}" presName="parentText" presStyleLbl="node1" presStyleIdx="2" presStyleCnt="6">
        <dgm:presLayoutVars>
          <dgm:chMax val="0"/>
          <dgm:bulletEnabled val="1"/>
        </dgm:presLayoutVars>
      </dgm:prSet>
      <dgm:spPr/>
      <dgm:t>
        <a:bodyPr/>
        <a:lstStyle/>
        <a:p>
          <a:pPr rtl="1"/>
          <a:endParaRPr lang="fa-IR"/>
        </a:p>
      </dgm:t>
    </dgm:pt>
    <dgm:pt modelId="{5CD147ED-7319-4366-BBF9-2839E2B9FEF4}" type="pres">
      <dgm:prSet presAssocID="{388AED8D-3BB3-427E-B51B-EE2DE80186C2}" presName="spacer" presStyleCnt="0"/>
      <dgm:spPr/>
    </dgm:pt>
    <dgm:pt modelId="{C89833E0-61DA-4951-BBD4-DB8EEFBC3885}" type="pres">
      <dgm:prSet presAssocID="{AAE27A3F-BF4F-4F93-9A67-7E89E2722B1C}" presName="parentText" presStyleLbl="node1" presStyleIdx="3" presStyleCnt="6">
        <dgm:presLayoutVars>
          <dgm:chMax val="0"/>
          <dgm:bulletEnabled val="1"/>
        </dgm:presLayoutVars>
      </dgm:prSet>
      <dgm:spPr/>
      <dgm:t>
        <a:bodyPr/>
        <a:lstStyle/>
        <a:p>
          <a:pPr rtl="1"/>
          <a:endParaRPr lang="fa-IR"/>
        </a:p>
      </dgm:t>
    </dgm:pt>
    <dgm:pt modelId="{E6669F35-C2F2-4247-9E9D-6D6BFFC559B3}" type="pres">
      <dgm:prSet presAssocID="{5B654C3A-5179-4B97-9815-BB0E3A8F5886}" presName="spacer" presStyleCnt="0"/>
      <dgm:spPr/>
    </dgm:pt>
    <dgm:pt modelId="{F9047670-8981-4691-92FD-B3066D32A2D1}" type="pres">
      <dgm:prSet presAssocID="{0AFA4207-37DD-4BF8-A489-DC16ACEAE864}" presName="parentText" presStyleLbl="node1" presStyleIdx="4" presStyleCnt="6">
        <dgm:presLayoutVars>
          <dgm:chMax val="0"/>
          <dgm:bulletEnabled val="1"/>
        </dgm:presLayoutVars>
      </dgm:prSet>
      <dgm:spPr/>
      <dgm:t>
        <a:bodyPr/>
        <a:lstStyle/>
        <a:p>
          <a:pPr rtl="1"/>
          <a:endParaRPr lang="fa-IR"/>
        </a:p>
      </dgm:t>
    </dgm:pt>
    <dgm:pt modelId="{59AC9A3D-718B-4B67-B10F-663813918D78}" type="pres">
      <dgm:prSet presAssocID="{CB35BB06-F4D7-4691-903C-9325A51854F2}" presName="spacer" presStyleCnt="0"/>
      <dgm:spPr/>
    </dgm:pt>
    <dgm:pt modelId="{9CB60A2F-92B4-4C72-A48D-9D7D26D583DE}" type="pres">
      <dgm:prSet presAssocID="{E6DDDAB8-7F64-4C20-8D27-9844F142D14B}" presName="parentText" presStyleLbl="node1" presStyleIdx="5" presStyleCnt="6">
        <dgm:presLayoutVars>
          <dgm:chMax val="0"/>
          <dgm:bulletEnabled val="1"/>
        </dgm:presLayoutVars>
      </dgm:prSet>
      <dgm:spPr/>
      <dgm:t>
        <a:bodyPr/>
        <a:lstStyle/>
        <a:p>
          <a:pPr rtl="1"/>
          <a:endParaRPr lang="fa-IR"/>
        </a:p>
      </dgm:t>
    </dgm:pt>
  </dgm:ptLst>
  <dgm:cxnLst>
    <dgm:cxn modelId="{582971D0-0805-4316-82ED-3DE66EF97156}" srcId="{1BC7E5A4-AE97-465A-82CE-1DFD540D62B3}" destId="{D668C46C-CB26-4C9A-97E9-358E38332E11}" srcOrd="1" destOrd="0" parTransId="{E896DC2A-845D-45E7-8BE9-43A951820C29}" sibTransId="{96248242-661C-4C60-B769-4D6AE1499519}"/>
    <dgm:cxn modelId="{AF7DB6EA-9F5C-40F0-A4E5-BB10BBDF4D46}" srcId="{1BC7E5A4-AE97-465A-82CE-1DFD540D62B3}" destId="{ADCE8CCE-D3E8-475F-BFDB-36E7C554E224}" srcOrd="2" destOrd="0" parTransId="{11FDD121-ED29-4D4C-BA76-FB5FC8DA3B9A}" sibTransId="{388AED8D-3BB3-427E-B51B-EE2DE80186C2}"/>
    <dgm:cxn modelId="{15DA3154-1EAC-475C-9754-5A91FC952A9A}" type="presOf" srcId="{E6DDDAB8-7F64-4C20-8D27-9844F142D14B}" destId="{9CB60A2F-92B4-4C72-A48D-9D7D26D583DE}" srcOrd="0" destOrd="0" presId="urn:microsoft.com/office/officeart/2005/8/layout/vList2"/>
    <dgm:cxn modelId="{38587A2C-C9EA-41D8-B152-E9706723152F}" type="presOf" srcId="{AAE27A3F-BF4F-4F93-9A67-7E89E2722B1C}" destId="{C89833E0-61DA-4951-BBD4-DB8EEFBC3885}" srcOrd="0" destOrd="0" presId="urn:microsoft.com/office/officeart/2005/8/layout/vList2"/>
    <dgm:cxn modelId="{C838214B-5A23-4A0A-8D79-51D32C504A12}" type="presOf" srcId="{ADCE8CCE-D3E8-475F-BFDB-36E7C554E224}" destId="{C32025A8-ADF3-4704-B6DF-8E76685B9001}" srcOrd="0" destOrd="0" presId="urn:microsoft.com/office/officeart/2005/8/layout/vList2"/>
    <dgm:cxn modelId="{8B4E3F28-D89B-4B1E-96CE-155834E480EF}" srcId="{1BC7E5A4-AE97-465A-82CE-1DFD540D62B3}" destId="{AAE27A3F-BF4F-4F93-9A67-7E89E2722B1C}" srcOrd="3" destOrd="0" parTransId="{8507DC01-1B22-4DCA-830C-0CCAD4C008C0}" sibTransId="{5B654C3A-5179-4B97-9815-BB0E3A8F5886}"/>
    <dgm:cxn modelId="{8254564E-C111-43EA-8525-D70839869F8A}" srcId="{1BC7E5A4-AE97-465A-82CE-1DFD540D62B3}" destId="{0AFA4207-37DD-4BF8-A489-DC16ACEAE864}" srcOrd="4" destOrd="0" parTransId="{236AF553-A144-4A0C-89FE-921948A3AFD7}" sibTransId="{CB35BB06-F4D7-4691-903C-9325A51854F2}"/>
    <dgm:cxn modelId="{F1D92EE2-8FB4-4CA6-AEBA-6E9A9AF5A5F2}" type="presOf" srcId="{15961E48-371D-45EA-957B-17A7EAC8C059}" destId="{7B0C2110-25B2-42DD-ADCB-318DC16B994A}" srcOrd="0" destOrd="0" presId="urn:microsoft.com/office/officeart/2005/8/layout/vList2"/>
    <dgm:cxn modelId="{1519830A-E238-45D8-B5CC-228A2EA9066C}" type="presOf" srcId="{1BC7E5A4-AE97-465A-82CE-1DFD540D62B3}" destId="{EEC7CB49-0886-458B-A7E7-FD4A0CC93100}" srcOrd="0" destOrd="0" presId="urn:microsoft.com/office/officeart/2005/8/layout/vList2"/>
    <dgm:cxn modelId="{29FED2EB-916E-4786-ACEF-917F423C6EE9}" srcId="{1BC7E5A4-AE97-465A-82CE-1DFD540D62B3}" destId="{15961E48-371D-45EA-957B-17A7EAC8C059}" srcOrd="0" destOrd="0" parTransId="{2B92FCF4-A85A-4BA5-A19F-D38333DF5670}" sibTransId="{4DCEF6A3-603F-4061-A105-86BA7A38B133}"/>
    <dgm:cxn modelId="{BD7D09CB-7374-4427-9739-33EE652FD641}" type="presOf" srcId="{0AFA4207-37DD-4BF8-A489-DC16ACEAE864}" destId="{F9047670-8981-4691-92FD-B3066D32A2D1}" srcOrd="0" destOrd="0" presId="urn:microsoft.com/office/officeart/2005/8/layout/vList2"/>
    <dgm:cxn modelId="{AE46778C-4B93-4579-90BF-F3D3989CAE33}" srcId="{1BC7E5A4-AE97-465A-82CE-1DFD540D62B3}" destId="{E6DDDAB8-7F64-4C20-8D27-9844F142D14B}" srcOrd="5" destOrd="0" parTransId="{F8F0F632-166A-40EF-9D34-445D2BA7FE44}" sibTransId="{B5CCAE01-CA1C-4AE4-AFEB-DF09366F5DC3}"/>
    <dgm:cxn modelId="{2A9DF5EF-C909-4194-9986-037A68695D74}" type="presOf" srcId="{D668C46C-CB26-4C9A-97E9-358E38332E11}" destId="{B310744F-18BA-4539-BB6D-1C31BB8AC52D}" srcOrd="0" destOrd="0" presId="urn:microsoft.com/office/officeart/2005/8/layout/vList2"/>
    <dgm:cxn modelId="{A100C6EF-0D1F-4268-8523-99CE8CD668AE}" type="presParOf" srcId="{EEC7CB49-0886-458B-A7E7-FD4A0CC93100}" destId="{7B0C2110-25B2-42DD-ADCB-318DC16B994A}" srcOrd="0" destOrd="0" presId="urn:microsoft.com/office/officeart/2005/8/layout/vList2"/>
    <dgm:cxn modelId="{F3B4FE5E-6CFB-45E1-86BF-CBFB9612D1D6}" type="presParOf" srcId="{EEC7CB49-0886-458B-A7E7-FD4A0CC93100}" destId="{337831DD-3762-4DF0-BEE9-6701460AE5AB}" srcOrd="1" destOrd="0" presId="urn:microsoft.com/office/officeart/2005/8/layout/vList2"/>
    <dgm:cxn modelId="{E203AFE2-59FA-47AA-A203-89E5EAF7CEBE}" type="presParOf" srcId="{EEC7CB49-0886-458B-A7E7-FD4A0CC93100}" destId="{B310744F-18BA-4539-BB6D-1C31BB8AC52D}" srcOrd="2" destOrd="0" presId="urn:microsoft.com/office/officeart/2005/8/layout/vList2"/>
    <dgm:cxn modelId="{D7D7A24B-D972-4D2F-9436-019B28CD21A5}" type="presParOf" srcId="{EEC7CB49-0886-458B-A7E7-FD4A0CC93100}" destId="{4BFE907E-91F6-421A-9DA5-BC5DF9874C1B}" srcOrd="3" destOrd="0" presId="urn:microsoft.com/office/officeart/2005/8/layout/vList2"/>
    <dgm:cxn modelId="{5AAC64DA-78EC-444E-8D71-BF31B6412A0F}" type="presParOf" srcId="{EEC7CB49-0886-458B-A7E7-FD4A0CC93100}" destId="{C32025A8-ADF3-4704-B6DF-8E76685B9001}" srcOrd="4" destOrd="0" presId="urn:microsoft.com/office/officeart/2005/8/layout/vList2"/>
    <dgm:cxn modelId="{3EEAC520-51DD-4A96-BE24-FF7D454924FF}" type="presParOf" srcId="{EEC7CB49-0886-458B-A7E7-FD4A0CC93100}" destId="{5CD147ED-7319-4366-BBF9-2839E2B9FEF4}" srcOrd="5" destOrd="0" presId="urn:microsoft.com/office/officeart/2005/8/layout/vList2"/>
    <dgm:cxn modelId="{14BE8FA0-EF4D-43C2-9082-D7280EEED98B}" type="presParOf" srcId="{EEC7CB49-0886-458B-A7E7-FD4A0CC93100}" destId="{C89833E0-61DA-4951-BBD4-DB8EEFBC3885}" srcOrd="6" destOrd="0" presId="urn:microsoft.com/office/officeart/2005/8/layout/vList2"/>
    <dgm:cxn modelId="{03726E04-C68D-4E15-A56B-962DB9E1203B}" type="presParOf" srcId="{EEC7CB49-0886-458B-A7E7-FD4A0CC93100}" destId="{E6669F35-C2F2-4247-9E9D-6D6BFFC559B3}" srcOrd="7" destOrd="0" presId="urn:microsoft.com/office/officeart/2005/8/layout/vList2"/>
    <dgm:cxn modelId="{E10796C7-FC28-4735-BC5C-94C0AB22B84E}" type="presParOf" srcId="{EEC7CB49-0886-458B-A7E7-FD4A0CC93100}" destId="{F9047670-8981-4691-92FD-B3066D32A2D1}" srcOrd="8" destOrd="0" presId="urn:microsoft.com/office/officeart/2005/8/layout/vList2"/>
    <dgm:cxn modelId="{5C715A62-F38F-4E6B-A190-F15F40CD577C}" type="presParOf" srcId="{EEC7CB49-0886-458B-A7E7-FD4A0CC93100}" destId="{59AC9A3D-718B-4B67-B10F-663813918D78}" srcOrd="9" destOrd="0" presId="urn:microsoft.com/office/officeart/2005/8/layout/vList2"/>
    <dgm:cxn modelId="{CB36C32D-FDAC-4E2C-B963-61567F85783B}" type="presParOf" srcId="{EEC7CB49-0886-458B-A7E7-FD4A0CC93100}" destId="{9CB60A2F-92B4-4C72-A48D-9D7D26D583D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EF9CBA-F4BF-4B36-95A3-C1C1F42AB3C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AE1AF803-D8A2-4AF3-9C29-D435BE797879}">
      <dgm:prSet custT="1"/>
      <dgm:spPr/>
      <dgm:t>
        <a:bodyPr/>
        <a:lstStyle/>
        <a:p>
          <a:r>
            <a:rPr lang="en-US" sz="3200" b="1" i="0" dirty="0"/>
            <a:t>Severe Iodine Deficiency</a:t>
          </a:r>
          <a:endParaRPr lang="en-US" sz="3200" dirty="0"/>
        </a:p>
      </dgm:t>
    </dgm:pt>
    <dgm:pt modelId="{BF3BE467-FE6B-4AB5-B758-F23F3F4F8131}" type="parTrans" cxnId="{13E2292F-1E87-4B87-9C34-3722C543FA94}">
      <dgm:prSet/>
      <dgm:spPr/>
      <dgm:t>
        <a:bodyPr/>
        <a:lstStyle/>
        <a:p>
          <a:endParaRPr lang="en-US"/>
        </a:p>
      </dgm:t>
    </dgm:pt>
    <dgm:pt modelId="{CFDEF41F-E02F-430D-8941-1403D069A113}" type="sibTrans" cxnId="{13E2292F-1E87-4B87-9C34-3722C543FA94}">
      <dgm:prSet/>
      <dgm:spPr/>
      <dgm:t>
        <a:bodyPr/>
        <a:lstStyle/>
        <a:p>
          <a:endParaRPr lang="en-US"/>
        </a:p>
      </dgm:t>
    </dgm:pt>
    <dgm:pt modelId="{D41E6A17-D0C3-4323-BEAC-8385EF11A95B}">
      <dgm:prSet custT="1"/>
      <dgm:spPr/>
      <dgm:t>
        <a:bodyPr/>
        <a:lstStyle/>
        <a:p>
          <a:r>
            <a:rPr lang="en-US" sz="2000" b="1" i="0" dirty="0">
              <a:latin typeface="Angsana New" panose="02020603050405020304" pitchFamily="18" charset="-34"/>
              <a:cs typeface="Angsana New" panose="02020603050405020304" pitchFamily="18" charset="-34"/>
            </a:rPr>
            <a:t>Severe dietary maternal iodine deficiency in pregnancy has the potential to cause </a:t>
          </a:r>
          <a:r>
            <a:rPr lang="en-US" sz="2400" b="1" i="0" dirty="0">
              <a:solidFill>
                <a:schemeClr val="accent2">
                  <a:lumMod val="75000"/>
                </a:schemeClr>
              </a:solidFill>
              <a:latin typeface="Angsana New" panose="02020603050405020304" pitchFamily="18" charset="-34"/>
              <a:cs typeface="Angsana New" panose="02020603050405020304" pitchFamily="18" charset="-34"/>
            </a:rPr>
            <a:t>both maternal and fetal hypothyroidism.</a:t>
          </a:r>
          <a:r>
            <a:rPr lang="en-US" sz="2400" b="1" i="0" dirty="0">
              <a:latin typeface="Angsana New" panose="02020603050405020304" pitchFamily="18" charset="-34"/>
              <a:cs typeface="Angsana New" panose="02020603050405020304" pitchFamily="18" charset="-34"/>
            </a:rPr>
            <a:t> </a:t>
          </a:r>
        </a:p>
        <a:p>
          <a:r>
            <a:rPr lang="en-US" sz="2000" b="1" i="0" dirty="0">
              <a:latin typeface="Angsana New" panose="02020603050405020304" pitchFamily="18" charset="-34"/>
              <a:cs typeface="Angsana New" panose="02020603050405020304" pitchFamily="18" charset="-34"/>
            </a:rPr>
            <a:t>Severe iodine deficiency is associated </a:t>
          </a:r>
          <a:r>
            <a:rPr lang="en-US" sz="2800" b="1" i="0" dirty="0">
              <a:latin typeface="Angsana New" panose="02020603050405020304" pitchFamily="18" charset="-34"/>
              <a:cs typeface="Angsana New" panose="02020603050405020304" pitchFamily="18" charset="-34"/>
            </a:rPr>
            <a:t>with poor obstetric outcomes including </a:t>
          </a:r>
          <a:r>
            <a:rPr lang="en-US" sz="2800" b="1" i="0" dirty="0">
              <a:solidFill>
                <a:srgbClr val="FF0000"/>
              </a:solidFill>
              <a:latin typeface="Angsana New" panose="02020603050405020304" pitchFamily="18" charset="-34"/>
              <a:cs typeface="Angsana New" panose="02020603050405020304" pitchFamily="18" charset="-34"/>
            </a:rPr>
            <a:t>spontaneous abortion, prematurity, and stillbirth </a:t>
          </a:r>
          <a:r>
            <a:rPr lang="en-US" sz="2000" b="1" i="0" dirty="0">
              <a:latin typeface="Angsana New" panose="02020603050405020304" pitchFamily="18" charset="-34"/>
              <a:cs typeface="Angsana New" panose="02020603050405020304" pitchFamily="18" charset="-34"/>
            </a:rPr>
            <a:t>. Thyroid hormone plays an essential role in neuronal migration, myelination, and synaptic transmission and plasticity</a:t>
          </a:r>
          <a:endParaRPr lang="en-US" sz="2000" b="1" dirty="0">
            <a:latin typeface="Angsana New" panose="02020603050405020304" pitchFamily="18" charset="-34"/>
            <a:cs typeface="Angsana New" panose="02020603050405020304" pitchFamily="18" charset="-34"/>
          </a:endParaRPr>
        </a:p>
      </dgm:t>
    </dgm:pt>
    <dgm:pt modelId="{C20E58DE-BFE3-42F3-9D7C-422BDFA391C1}" type="parTrans" cxnId="{76790736-9BA4-4740-878C-CE5B2755C663}">
      <dgm:prSet/>
      <dgm:spPr/>
      <dgm:t>
        <a:bodyPr/>
        <a:lstStyle/>
        <a:p>
          <a:endParaRPr lang="en-US"/>
        </a:p>
      </dgm:t>
    </dgm:pt>
    <dgm:pt modelId="{4F002C66-8202-483B-84B3-5167CC2BCD19}" type="sibTrans" cxnId="{76790736-9BA4-4740-878C-CE5B2755C663}">
      <dgm:prSet/>
      <dgm:spPr/>
      <dgm:t>
        <a:bodyPr/>
        <a:lstStyle/>
        <a:p>
          <a:endParaRPr lang="en-US"/>
        </a:p>
      </dgm:t>
    </dgm:pt>
    <dgm:pt modelId="{96EFF42F-46EB-4727-A0AE-1F5CE719D9F1}">
      <dgm:prSet custT="1"/>
      <dgm:spPr/>
      <dgm:t>
        <a:bodyPr/>
        <a:lstStyle/>
        <a:p>
          <a:r>
            <a:rPr lang="en-US" sz="1400" b="1" i="0" dirty="0"/>
            <a:t>iodine deficiency is associated with adverse effects on the fetus including congenital anomalies, decreased intelligence, and neurological cretinism (which includes spasticity, deaf mutism, mental deficiency, and squint)</a:t>
          </a:r>
          <a:endParaRPr lang="en-US" sz="1400" b="1" dirty="0"/>
        </a:p>
      </dgm:t>
    </dgm:pt>
    <dgm:pt modelId="{EF9D25AC-7A1F-4962-BA1A-214523AAAD96}" type="parTrans" cxnId="{5B0308E3-495E-4501-9C52-6A019AB615E9}">
      <dgm:prSet/>
      <dgm:spPr/>
      <dgm:t>
        <a:bodyPr/>
        <a:lstStyle/>
        <a:p>
          <a:endParaRPr lang="en-US"/>
        </a:p>
      </dgm:t>
    </dgm:pt>
    <dgm:pt modelId="{EA3DBF3B-4C61-4C0B-B96A-368A11FF2FAE}" type="sibTrans" cxnId="{5B0308E3-495E-4501-9C52-6A019AB615E9}">
      <dgm:prSet/>
      <dgm:spPr/>
      <dgm:t>
        <a:bodyPr/>
        <a:lstStyle/>
        <a:p>
          <a:endParaRPr lang="en-US"/>
        </a:p>
      </dgm:t>
    </dgm:pt>
    <dgm:pt modelId="{5927569B-8461-4F3A-B99B-F7439D29C174}" type="pres">
      <dgm:prSet presAssocID="{8EEF9CBA-F4BF-4B36-95A3-C1C1F42AB3C8}" presName="compositeShape" presStyleCnt="0">
        <dgm:presLayoutVars>
          <dgm:dir/>
          <dgm:resizeHandles/>
        </dgm:presLayoutVars>
      </dgm:prSet>
      <dgm:spPr/>
      <dgm:t>
        <a:bodyPr/>
        <a:lstStyle/>
        <a:p>
          <a:pPr rtl="1"/>
          <a:endParaRPr lang="fa-IR"/>
        </a:p>
      </dgm:t>
    </dgm:pt>
    <dgm:pt modelId="{B74C89EE-E472-4F07-889B-BDF8CDA6B24E}" type="pres">
      <dgm:prSet presAssocID="{8EEF9CBA-F4BF-4B36-95A3-C1C1F42AB3C8}" presName="pyramid" presStyleLbl="node1" presStyleIdx="0" presStyleCnt="1"/>
      <dgm:spPr/>
    </dgm:pt>
    <dgm:pt modelId="{E71B9D5F-8B15-456A-977D-867C34C3F234}" type="pres">
      <dgm:prSet presAssocID="{8EEF9CBA-F4BF-4B36-95A3-C1C1F42AB3C8}" presName="theList" presStyleCnt="0"/>
      <dgm:spPr/>
    </dgm:pt>
    <dgm:pt modelId="{E3C0C3B5-1CBA-4B4E-B1E7-1DA3D625A24C}" type="pres">
      <dgm:prSet presAssocID="{AE1AF803-D8A2-4AF3-9C29-D435BE797879}" presName="aNode" presStyleLbl="fgAcc1" presStyleIdx="0" presStyleCnt="3" custScaleX="263655" custScaleY="220346" custLinFactY="-26463" custLinFactNeighborX="84402" custLinFactNeighborY="-100000">
        <dgm:presLayoutVars>
          <dgm:bulletEnabled val="1"/>
        </dgm:presLayoutVars>
      </dgm:prSet>
      <dgm:spPr/>
      <dgm:t>
        <a:bodyPr/>
        <a:lstStyle/>
        <a:p>
          <a:pPr rtl="1"/>
          <a:endParaRPr lang="fa-IR"/>
        </a:p>
      </dgm:t>
    </dgm:pt>
    <dgm:pt modelId="{2C0E6636-8E7A-4311-86F6-8E5D0A55BD62}" type="pres">
      <dgm:prSet presAssocID="{AE1AF803-D8A2-4AF3-9C29-D435BE797879}" presName="aSpace" presStyleCnt="0"/>
      <dgm:spPr/>
    </dgm:pt>
    <dgm:pt modelId="{8F1ED402-6E93-4728-BCD2-D43AAF4B1C1B}" type="pres">
      <dgm:prSet presAssocID="{D41E6A17-D0C3-4323-BEAC-8385EF11A95B}" presName="aNode" presStyleLbl="fgAcc1" presStyleIdx="1" presStyleCnt="3" custScaleX="341280" custScaleY="568958" custLinFactNeighborX="78057" custLinFactNeighborY="61239">
        <dgm:presLayoutVars>
          <dgm:bulletEnabled val="1"/>
        </dgm:presLayoutVars>
      </dgm:prSet>
      <dgm:spPr/>
      <dgm:t>
        <a:bodyPr/>
        <a:lstStyle/>
        <a:p>
          <a:pPr rtl="1"/>
          <a:endParaRPr lang="fa-IR"/>
        </a:p>
      </dgm:t>
    </dgm:pt>
    <dgm:pt modelId="{E82E8B4B-38DB-46EA-BBC5-193596AE6CCF}" type="pres">
      <dgm:prSet presAssocID="{D41E6A17-D0C3-4323-BEAC-8385EF11A95B}" presName="aSpace" presStyleCnt="0"/>
      <dgm:spPr/>
    </dgm:pt>
    <dgm:pt modelId="{508A3839-71B8-49B2-9565-00C93BFCC2F6}" type="pres">
      <dgm:prSet presAssocID="{96EFF42F-46EB-4727-A0AE-1F5CE719D9F1}" presName="aNode" presStyleLbl="fgAcc1" presStyleIdx="2" presStyleCnt="3" custScaleX="314950" custScaleY="426368" custLinFactY="16007" custLinFactNeighborX="69021" custLinFactNeighborY="100000">
        <dgm:presLayoutVars>
          <dgm:bulletEnabled val="1"/>
        </dgm:presLayoutVars>
      </dgm:prSet>
      <dgm:spPr/>
      <dgm:t>
        <a:bodyPr/>
        <a:lstStyle/>
        <a:p>
          <a:pPr rtl="1"/>
          <a:endParaRPr lang="fa-IR"/>
        </a:p>
      </dgm:t>
    </dgm:pt>
    <dgm:pt modelId="{3BB7684C-54B7-42D1-AE4E-CE4901970A35}" type="pres">
      <dgm:prSet presAssocID="{96EFF42F-46EB-4727-A0AE-1F5CE719D9F1}" presName="aSpace" presStyleCnt="0"/>
      <dgm:spPr/>
    </dgm:pt>
  </dgm:ptLst>
  <dgm:cxnLst>
    <dgm:cxn modelId="{9A525DD4-76A3-48A4-A848-18537D5A4FC4}" type="presOf" srcId="{D41E6A17-D0C3-4323-BEAC-8385EF11A95B}" destId="{8F1ED402-6E93-4728-BCD2-D43AAF4B1C1B}" srcOrd="0" destOrd="0" presId="urn:microsoft.com/office/officeart/2005/8/layout/pyramid2"/>
    <dgm:cxn modelId="{76790736-9BA4-4740-878C-CE5B2755C663}" srcId="{8EEF9CBA-F4BF-4B36-95A3-C1C1F42AB3C8}" destId="{D41E6A17-D0C3-4323-BEAC-8385EF11A95B}" srcOrd="1" destOrd="0" parTransId="{C20E58DE-BFE3-42F3-9D7C-422BDFA391C1}" sibTransId="{4F002C66-8202-483B-84B3-5167CC2BCD19}"/>
    <dgm:cxn modelId="{746AED72-C685-40ED-BE76-D4680348D911}" type="presOf" srcId="{8EEF9CBA-F4BF-4B36-95A3-C1C1F42AB3C8}" destId="{5927569B-8461-4F3A-B99B-F7439D29C174}" srcOrd="0" destOrd="0" presId="urn:microsoft.com/office/officeart/2005/8/layout/pyramid2"/>
    <dgm:cxn modelId="{13E2292F-1E87-4B87-9C34-3722C543FA94}" srcId="{8EEF9CBA-F4BF-4B36-95A3-C1C1F42AB3C8}" destId="{AE1AF803-D8A2-4AF3-9C29-D435BE797879}" srcOrd="0" destOrd="0" parTransId="{BF3BE467-FE6B-4AB5-B758-F23F3F4F8131}" sibTransId="{CFDEF41F-E02F-430D-8941-1403D069A113}"/>
    <dgm:cxn modelId="{8C8C70DE-BFC2-443E-861E-1D4EFE7B8C0C}" type="presOf" srcId="{96EFF42F-46EB-4727-A0AE-1F5CE719D9F1}" destId="{508A3839-71B8-49B2-9565-00C93BFCC2F6}" srcOrd="0" destOrd="0" presId="urn:microsoft.com/office/officeart/2005/8/layout/pyramid2"/>
    <dgm:cxn modelId="{1725EA9B-7EE4-475E-B447-CC1804BA8094}" type="presOf" srcId="{AE1AF803-D8A2-4AF3-9C29-D435BE797879}" destId="{E3C0C3B5-1CBA-4B4E-B1E7-1DA3D625A24C}" srcOrd="0" destOrd="0" presId="urn:microsoft.com/office/officeart/2005/8/layout/pyramid2"/>
    <dgm:cxn modelId="{5B0308E3-495E-4501-9C52-6A019AB615E9}" srcId="{8EEF9CBA-F4BF-4B36-95A3-C1C1F42AB3C8}" destId="{96EFF42F-46EB-4727-A0AE-1F5CE719D9F1}" srcOrd="2" destOrd="0" parTransId="{EF9D25AC-7A1F-4962-BA1A-214523AAAD96}" sibTransId="{EA3DBF3B-4C61-4C0B-B96A-368A11FF2FAE}"/>
    <dgm:cxn modelId="{CD7F9B8C-3ECB-456D-A278-C97ED4BA45FB}" type="presParOf" srcId="{5927569B-8461-4F3A-B99B-F7439D29C174}" destId="{B74C89EE-E472-4F07-889B-BDF8CDA6B24E}" srcOrd="0" destOrd="0" presId="urn:microsoft.com/office/officeart/2005/8/layout/pyramid2"/>
    <dgm:cxn modelId="{A39E1A0A-C037-48BA-974B-80F1FCB12EFF}" type="presParOf" srcId="{5927569B-8461-4F3A-B99B-F7439D29C174}" destId="{E71B9D5F-8B15-456A-977D-867C34C3F234}" srcOrd="1" destOrd="0" presId="urn:microsoft.com/office/officeart/2005/8/layout/pyramid2"/>
    <dgm:cxn modelId="{D9CF4C50-9AC9-4BDF-8943-842841DECB8A}" type="presParOf" srcId="{E71B9D5F-8B15-456A-977D-867C34C3F234}" destId="{E3C0C3B5-1CBA-4B4E-B1E7-1DA3D625A24C}" srcOrd="0" destOrd="0" presId="urn:microsoft.com/office/officeart/2005/8/layout/pyramid2"/>
    <dgm:cxn modelId="{F52B6168-6650-4418-995B-5B875DDD2687}" type="presParOf" srcId="{E71B9D5F-8B15-456A-977D-867C34C3F234}" destId="{2C0E6636-8E7A-4311-86F6-8E5D0A55BD62}" srcOrd="1" destOrd="0" presId="urn:microsoft.com/office/officeart/2005/8/layout/pyramid2"/>
    <dgm:cxn modelId="{F5E163EA-D141-4F63-A001-A52F10022B7B}" type="presParOf" srcId="{E71B9D5F-8B15-456A-977D-867C34C3F234}" destId="{8F1ED402-6E93-4728-BCD2-D43AAF4B1C1B}" srcOrd="2" destOrd="0" presId="urn:microsoft.com/office/officeart/2005/8/layout/pyramid2"/>
    <dgm:cxn modelId="{7D4A88DB-9BA9-4290-A7E4-BDD57F4DB541}" type="presParOf" srcId="{E71B9D5F-8B15-456A-977D-867C34C3F234}" destId="{E82E8B4B-38DB-46EA-BBC5-193596AE6CCF}" srcOrd="3" destOrd="0" presId="urn:microsoft.com/office/officeart/2005/8/layout/pyramid2"/>
    <dgm:cxn modelId="{FA59831F-37D0-4279-B6BD-FB1F5460F802}" type="presParOf" srcId="{E71B9D5F-8B15-456A-977D-867C34C3F234}" destId="{508A3839-71B8-49B2-9565-00C93BFCC2F6}" srcOrd="4" destOrd="0" presId="urn:microsoft.com/office/officeart/2005/8/layout/pyramid2"/>
    <dgm:cxn modelId="{CA0B849D-8E50-4E92-A16D-E811B7652513}" type="presParOf" srcId="{E71B9D5F-8B15-456A-977D-867C34C3F234}" destId="{3BB7684C-54B7-42D1-AE4E-CE4901970A35}"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1C6450-5EA4-417A-A31A-B81109B60B53}" type="doc">
      <dgm:prSet loTypeId="urn:microsoft.com/office/officeart/2005/8/layout/hProcess9" loCatId="process" qsTypeId="urn:microsoft.com/office/officeart/2005/8/quickstyle/simple3" qsCatId="simple" csTypeId="urn:microsoft.com/office/officeart/2005/8/colors/accent1_2" csCatId="accent1" phldr="1"/>
      <dgm:spPr/>
    </dgm:pt>
    <dgm:pt modelId="{4C818B01-9CC7-4C71-9AE2-999895527750}">
      <dgm:prSet custT="1"/>
      <dgm:spPr/>
      <dgm:t>
        <a:bodyPr/>
        <a:lstStyle/>
        <a:p>
          <a:r>
            <a:rPr lang="en-US" sz="3200" b="1" dirty="0">
              <a:latin typeface="Angsana New" panose="02020603050405020304" pitchFamily="18" charset="-34"/>
              <a:cs typeface="Angsana New" panose="02020603050405020304" pitchFamily="18" charset="-34"/>
            </a:rPr>
            <a:t> Urinary iodine</a:t>
          </a:r>
        </a:p>
      </dgm:t>
    </dgm:pt>
    <dgm:pt modelId="{161A19A1-2826-46F8-A785-2620650BE2B8}" type="parTrans" cxnId="{63525990-2C93-4677-8FAC-687D11FD002C}">
      <dgm:prSet/>
      <dgm:spPr/>
      <dgm:t>
        <a:bodyPr/>
        <a:lstStyle/>
        <a:p>
          <a:endParaRPr lang="en-US"/>
        </a:p>
      </dgm:t>
    </dgm:pt>
    <dgm:pt modelId="{6E79EAE5-D849-4ADB-8126-5AA48ADF22DA}" type="sibTrans" cxnId="{63525990-2C93-4677-8FAC-687D11FD002C}">
      <dgm:prSet/>
      <dgm:spPr/>
      <dgm:t>
        <a:bodyPr/>
        <a:lstStyle/>
        <a:p>
          <a:endParaRPr lang="en-US"/>
        </a:p>
      </dgm:t>
    </dgm:pt>
    <dgm:pt modelId="{C0FFFFF6-0EEB-4FE1-AC91-1EACD46F96AB}">
      <dgm:prSet custT="1"/>
      <dgm:spPr/>
      <dgm:t>
        <a:bodyPr/>
        <a:lstStyle/>
        <a:p>
          <a:r>
            <a:rPr lang="en-US" sz="3200" b="1" dirty="0">
              <a:latin typeface="Angsana New" panose="02020603050405020304" pitchFamily="18" charset="-34"/>
              <a:cs typeface="Angsana New" panose="02020603050405020304" pitchFamily="18" charset="-34"/>
            </a:rPr>
            <a:t> Thyroid size</a:t>
          </a:r>
        </a:p>
      </dgm:t>
    </dgm:pt>
    <dgm:pt modelId="{5FA6B867-9CA3-4534-B184-6D52B16728E6}" type="parTrans" cxnId="{D941B11B-DCAD-4C96-8045-7EB7FDF083FE}">
      <dgm:prSet/>
      <dgm:spPr/>
      <dgm:t>
        <a:bodyPr/>
        <a:lstStyle/>
        <a:p>
          <a:endParaRPr lang="en-US"/>
        </a:p>
      </dgm:t>
    </dgm:pt>
    <dgm:pt modelId="{9E21F2DC-EAEC-4A78-A1F6-B9BE0AB5D4AE}" type="sibTrans" cxnId="{D941B11B-DCAD-4C96-8045-7EB7FDF083FE}">
      <dgm:prSet/>
      <dgm:spPr/>
      <dgm:t>
        <a:bodyPr/>
        <a:lstStyle/>
        <a:p>
          <a:endParaRPr lang="en-US"/>
        </a:p>
      </dgm:t>
    </dgm:pt>
    <dgm:pt modelId="{9B01F614-421F-4CF0-BCA9-F73CAA2FF62D}">
      <dgm:prSet custT="1"/>
      <dgm:spPr/>
      <dgm:t>
        <a:bodyPr/>
        <a:lstStyle/>
        <a:p>
          <a:r>
            <a:rPr lang="en-US" sz="3200" b="1" dirty="0">
              <a:latin typeface="Angsana New" panose="02020603050405020304" pitchFamily="18" charset="-34"/>
              <a:cs typeface="Angsana New" panose="02020603050405020304" pitchFamily="18" charset="-34"/>
            </a:rPr>
            <a:t> Neonatal serum TSH</a:t>
          </a:r>
        </a:p>
      </dgm:t>
    </dgm:pt>
    <dgm:pt modelId="{798DAA6D-E05F-4D9D-BF9C-A275D779654C}" type="parTrans" cxnId="{F9DA8BB7-873C-4BD0-A91F-858BB4288888}">
      <dgm:prSet/>
      <dgm:spPr/>
      <dgm:t>
        <a:bodyPr/>
        <a:lstStyle/>
        <a:p>
          <a:endParaRPr lang="en-US"/>
        </a:p>
      </dgm:t>
    </dgm:pt>
    <dgm:pt modelId="{A727AD08-092C-44D2-AB11-1FDE76556DF7}" type="sibTrans" cxnId="{F9DA8BB7-873C-4BD0-A91F-858BB4288888}">
      <dgm:prSet/>
      <dgm:spPr/>
      <dgm:t>
        <a:bodyPr/>
        <a:lstStyle/>
        <a:p>
          <a:endParaRPr lang="en-US"/>
        </a:p>
      </dgm:t>
    </dgm:pt>
    <dgm:pt modelId="{EF2436C1-8170-4462-A835-6310FF1C5985}">
      <dgm:prSet custT="1"/>
      <dgm:spPr/>
      <dgm:t>
        <a:bodyPr/>
        <a:lstStyle/>
        <a:p>
          <a:r>
            <a:rPr lang="en-US" sz="3200" b="1" dirty="0">
              <a:latin typeface="Angsana New" panose="02020603050405020304" pitchFamily="18" charset="-34"/>
              <a:cs typeface="Angsana New" panose="02020603050405020304" pitchFamily="18" charset="-34"/>
            </a:rPr>
            <a:t> Serum thyroglobulin</a:t>
          </a:r>
        </a:p>
      </dgm:t>
    </dgm:pt>
    <dgm:pt modelId="{A48E4860-5860-4AC8-A9FF-67A74DBE9B33}" type="parTrans" cxnId="{6A92F61C-40BE-4EDE-BEB6-AB2A11DF5CFE}">
      <dgm:prSet/>
      <dgm:spPr/>
      <dgm:t>
        <a:bodyPr/>
        <a:lstStyle/>
        <a:p>
          <a:endParaRPr lang="en-US"/>
        </a:p>
      </dgm:t>
    </dgm:pt>
    <dgm:pt modelId="{58798D6C-5430-4258-8DF1-D1B39D7C7B13}" type="sibTrans" cxnId="{6A92F61C-40BE-4EDE-BEB6-AB2A11DF5CFE}">
      <dgm:prSet/>
      <dgm:spPr/>
      <dgm:t>
        <a:bodyPr/>
        <a:lstStyle/>
        <a:p>
          <a:endParaRPr lang="en-US"/>
        </a:p>
      </dgm:t>
    </dgm:pt>
    <dgm:pt modelId="{CBA9320F-57F2-4137-A655-D96CF81D22EA}" type="pres">
      <dgm:prSet presAssocID="{651C6450-5EA4-417A-A31A-B81109B60B53}" presName="CompostProcess" presStyleCnt="0">
        <dgm:presLayoutVars>
          <dgm:dir/>
          <dgm:resizeHandles val="exact"/>
        </dgm:presLayoutVars>
      </dgm:prSet>
      <dgm:spPr/>
    </dgm:pt>
    <dgm:pt modelId="{C6849DEF-D011-48C7-A56E-8FCE1CEA4215}" type="pres">
      <dgm:prSet presAssocID="{651C6450-5EA4-417A-A31A-B81109B60B53}" presName="arrow" presStyleLbl="bgShp" presStyleIdx="0" presStyleCnt="1" custLinFactNeighborX="8824" custLinFactNeighborY="1801"/>
      <dgm:spPr/>
    </dgm:pt>
    <dgm:pt modelId="{EC036998-D95A-4054-871E-4E95C0FB4392}" type="pres">
      <dgm:prSet presAssocID="{651C6450-5EA4-417A-A31A-B81109B60B53}" presName="linearProcess" presStyleCnt="0"/>
      <dgm:spPr/>
    </dgm:pt>
    <dgm:pt modelId="{5D6964D1-CE37-457D-995F-33CD24C5A2B5}" type="pres">
      <dgm:prSet presAssocID="{4C818B01-9CC7-4C71-9AE2-999895527750}" presName="textNode" presStyleLbl="node1" presStyleIdx="0" presStyleCnt="4" custScaleX="106770">
        <dgm:presLayoutVars>
          <dgm:bulletEnabled val="1"/>
        </dgm:presLayoutVars>
      </dgm:prSet>
      <dgm:spPr/>
      <dgm:t>
        <a:bodyPr/>
        <a:lstStyle/>
        <a:p>
          <a:pPr rtl="1"/>
          <a:endParaRPr lang="fa-IR"/>
        </a:p>
      </dgm:t>
    </dgm:pt>
    <dgm:pt modelId="{691A7E35-B077-4DCC-B04C-344DFACD9D03}" type="pres">
      <dgm:prSet presAssocID="{6E79EAE5-D849-4ADB-8126-5AA48ADF22DA}" presName="sibTrans" presStyleCnt="0"/>
      <dgm:spPr/>
    </dgm:pt>
    <dgm:pt modelId="{E444F147-26A2-4A51-8ACF-C8DD980A0C11}" type="pres">
      <dgm:prSet presAssocID="{C0FFFFF6-0EEB-4FE1-AC91-1EACD46F96AB}" presName="textNode" presStyleLbl="node1" presStyleIdx="1" presStyleCnt="4">
        <dgm:presLayoutVars>
          <dgm:bulletEnabled val="1"/>
        </dgm:presLayoutVars>
      </dgm:prSet>
      <dgm:spPr/>
      <dgm:t>
        <a:bodyPr/>
        <a:lstStyle/>
        <a:p>
          <a:pPr rtl="1"/>
          <a:endParaRPr lang="fa-IR"/>
        </a:p>
      </dgm:t>
    </dgm:pt>
    <dgm:pt modelId="{2D6AC28E-2D3B-47D8-BAA9-27E4410AB81A}" type="pres">
      <dgm:prSet presAssocID="{9E21F2DC-EAEC-4A78-A1F6-B9BE0AB5D4AE}" presName="sibTrans" presStyleCnt="0"/>
      <dgm:spPr/>
    </dgm:pt>
    <dgm:pt modelId="{90DB6424-D55B-4253-8869-9D911D3863FC}" type="pres">
      <dgm:prSet presAssocID="{9B01F614-421F-4CF0-BCA9-F73CAA2FF62D}" presName="textNode" presStyleLbl="node1" presStyleIdx="2" presStyleCnt="4">
        <dgm:presLayoutVars>
          <dgm:bulletEnabled val="1"/>
        </dgm:presLayoutVars>
      </dgm:prSet>
      <dgm:spPr/>
      <dgm:t>
        <a:bodyPr/>
        <a:lstStyle/>
        <a:p>
          <a:pPr rtl="1"/>
          <a:endParaRPr lang="fa-IR"/>
        </a:p>
      </dgm:t>
    </dgm:pt>
    <dgm:pt modelId="{077286EE-24B7-46B9-B855-BE70992F1B28}" type="pres">
      <dgm:prSet presAssocID="{A727AD08-092C-44D2-AB11-1FDE76556DF7}" presName="sibTrans" presStyleCnt="0"/>
      <dgm:spPr/>
    </dgm:pt>
    <dgm:pt modelId="{CB0F5189-261E-4C4B-B0F4-653B3DB142E5}" type="pres">
      <dgm:prSet presAssocID="{EF2436C1-8170-4462-A835-6310FF1C5985}" presName="textNode" presStyleLbl="node1" presStyleIdx="3" presStyleCnt="4">
        <dgm:presLayoutVars>
          <dgm:bulletEnabled val="1"/>
        </dgm:presLayoutVars>
      </dgm:prSet>
      <dgm:spPr/>
      <dgm:t>
        <a:bodyPr/>
        <a:lstStyle/>
        <a:p>
          <a:pPr rtl="1"/>
          <a:endParaRPr lang="fa-IR"/>
        </a:p>
      </dgm:t>
    </dgm:pt>
  </dgm:ptLst>
  <dgm:cxnLst>
    <dgm:cxn modelId="{F9DA8BB7-873C-4BD0-A91F-858BB4288888}" srcId="{651C6450-5EA4-417A-A31A-B81109B60B53}" destId="{9B01F614-421F-4CF0-BCA9-F73CAA2FF62D}" srcOrd="2" destOrd="0" parTransId="{798DAA6D-E05F-4D9D-BF9C-A275D779654C}" sibTransId="{A727AD08-092C-44D2-AB11-1FDE76556DF7}"/>
    <dgm:cxn modelId="{D941B11B-DCAD-4C96-8045-7EB7FDF083FE}" srcId="{651C6450-5EA4-417A-A31A-B81109B60B53}" destId="{C0FFFFF6-0EEB-4FE1-AC91-1EACD46F96AB}" srcOrd="1" destOrd="0" parTransId="{5FA6B867-9CA3-4534-B184-6D52B16728E6}" sibTransId="{9E21F2DC-EAEC-4A78-A1F6-B9BE0AB5D4AE}"/>
    <dgm:cxn modelId="{CF782AED-C3B5-416B-891D-5B40EEC514F5}" type="presOf" srcId="{651C6450-5EA4-417A-A31A-B81109B60B53}" destId="{CBA9320F-57F2-4137-A655-D96CF81D22EA}" srcOrd="0" destOrd="0" presId="urn:microsoft.com/office/officeart/2005/8/layout/hProcess9"/>
    <dgm:cxn modelId="{E8220037-ACCD-4833-9ABB-7466541981E4}" type="presOf" srcId="{9B01F614-421F-4CF0-BCA9-F73CAA2FF62D}" destId="{90DB6424-D55B-4253-8869-9D911D3863FC}" srcOrd="0" destOrd="0" presId="urn:microsoft.com/office/officeart/2005/8/layout/hProcess9"/>
    <dgm:cxn modelId="{D3002C27-1A5C-4B63-A3A5-8241A65E7871}" type="presOf" srcId="{4C818B01-9CC7-4C71-9AE2-999895527750}" destId="{5D6964D1-CE37-457D-995F-33CD24C5A2B5}" srcOrd="0" destOrd="0" presId="urn:microsoft.com/office/officeart/2005/8/layout/hProcess9"/>
    <dgm:cxn modelId="{6A92F61C-40BE-4EDE-BEB6-AB2A11DF5CFE}" srcId="{651C6450-5EA4-417A-A31A-B81109B60B53}" destId="{EF2436C1-8170-4462-A835-6310FF1C5985}" srcOrd="3" destOrd="0" parTransId="{A48E4860-5860-4AC8-A9FF-67A74DBE9B33}" sibTransId="{58798D6C-5430-4258-8DF1-D1B39D7C7B13}"/>
    <dgm:cxn modelId="{DB4FB35F-9AF8-4B40-89BD-B92F2DE2D882}" type="presOf" srcId="{C0FFFFF6-0EEB-4FE1-AC91-1EACD46F96AB}" destId="{E444F147-26A2-4A51-8ACF-C8DD980A0C11}" srcOrd="0" destOrd="0" presId="urn:microsoft.com/office/officeart/2005/8/layout/hProcess9"/>
    <dgm:cxn modelId="{63525990-2C93-4677-8FAC-687D11FD002C}" srcId="{651C6450-5EA4-417A-A31A-B81109B60B53}" destId="{4C818B01-9CC7-4C71-9AE2-999895527750}" srcOrd="0" destOrd="0" parTransId="{161A19A1-2826-46F8-A785-2620650BE2B8}" sibTransId="{6E79EAE5-D849-4ADB-8126-5AA48ADF22DA}"/>
    <dgm:cxn modelId="{C4830807-6E33-491B-A870-8E1FFB738456}" type="presOf" srcId="{EF2436C1-8170-4462-A835-6310FF1C5985}" destId="{CB0F5189-261E-4C4B-B0F4-653B3DB142E5}" srcOrd="0" destOrd="0" presId="urn:microsoft.com/office/officeart/2005/8/layout/hProcess9"/>
    <dgm:cxn modelId="{9D6D026D-6A08-4F11-ACFC-0F799E1ADE6F}" type="presParOf" srcId="{CBA9320F-57F2-4137-A655-D96CF81D22EA}" destId="{C6849DEF-D011-48C7-A56E-8FCE1CEA4215}" srcOrd="0" destOrd="0" presId="urn:microsoft.com/office/officeart/2005/8/layout/hProcess9"/>
    <dgm:cxn modelId="{52EF16F8-C4C4-40AD-B2FA-9E6AE729EDDE}" type="presParOf" srcId="{CBA9320F-57F2-4137-A655-D96CF81D22EA}" destId="{EC036998-D95A-4054-871E-4E95C0FB4392}" srcOrd="1" destOrd="0" presId="urn:microsoft.com/office/officeart/2005/8/layout/hProcess9"/>
    <dgm:cxn modelId="{136BB617-A176-46F9-85D3-59573B9F6514}" type="presParOf" srcId="{EC036998-D95A-4054-871E-4E95C0FB4392}" destId="{5D6964D1-CE37-457D-995F-33CD24C5A2B5}" srcOrd="0" destOrd="0" presId="urn:microsoft.com/office/officeart/2005/8/layout/hProcess9"/>
    <dgm:cxn modelId="{3817D939-EE9B-4D77-9E62-9FC905A520A6}" type="presParOf" srcId="{EC036998-D95A-4054-871E-4E95C0FB4392}" destId="{691A7E35-B077-4DCC-B04C-344DFACD9D03}" srcOrd="1" destOrd="0" presId="urn:microsoft.com/office/officeart/2005/8/layout/hProcess9"/>
    <dgm:cxn modelId="{2F8785F1-682F-45F8-8CCC-B0B704248C94}" type="presParOf" srcId="{EC036998-D95A-4054-871E-4E95C0FB4392}" destId="{E444F147-26A2-4A51-8ACF-C8DD980A0C11}" srcOrd="2" destOrd="0" presId="urn:microsoft.com/office/officeart/2005/8/layout/hProcess9"/>
    <dgm:cxn modelId="{12D6A58F-B17C-4266-8E57-8C1BE36E793F}" type="presParOf" srcId="{EC036998-D95A-4054-871E-4E95C0FB4392}" destId="{2D6AC28E-2D3B-47D8-BAA9-27E4410AB81A}" srcOrd="3" destOrd="0" presId="urn:microsoft.com/office/officeart/2005/8/layout/hProcess9"/>
    <dgm:cxn modelId="{4291DA95-CF2F-4215-89D1-A9F28A4504E5}" type="presParOf" srcId="{EC036998-D95A-4054-871E-4E95C0FB4392}" destId="{90DB6424-D55B-4253-8869-9D911D3863FC}" srcOrd="4" destOrd="0" presId="urn:microsoft.com/office/officeart/2005/8/layout/hProcess9"/>
    <dgm:cxn modelId="{E36FCF69-495C-4557-96E8-9ED2BAEE9548}" type="presParOf" srcId="{EC036998-D95A-4054-871E-4E95C0FB4392}" destId="{077286EE-24B7-46B9-B855-BE70992F1B28}" srcOrd="5" destOrd="0" presId="urn:microsoft.com/office/officeart/2005/8/layout/hProcess9"/>
    <dgm:cxn modelId="{232A9D71-FCC4-4749-A27C-CD31E473425C}" type="presParOf" srcId="{EC036998-D95A-4054-871E-4E95C0FB4392}" destId="{CB0F5189-261E-4C4B-B0F4-653B3DB142E5}"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2E4647-B151-4158-8DBA-CD16008684D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75AD85C3-AC04-4D6B-9F09-20C944841764}">
      <dgm:prSet phldrT="[Text]" phldr="1"/>
      <dgm:spPr/>
      <dgm:t>
        <a:bodyPr/>
        <a:lstStyle/>
        <a:p>
          <a:endParaRPr lang="en-US"/>
        </a:p>
      </dgm:t>
    </dgm:pt>
    <dgm:pt modelId="{C2851A93-159B-4E10-AE87-1EEE39F34C8D}" type="parTrans" cxnId="{955ACC74-0CA1-47B2-8B25-F890117C4B31}">
      <dgm:prSet/>
      <dgm:spPr/>
      <dgm:t>
        <a:bodyPr/>
        <a:lstStyle/>
        <a:p>
          <a:endParaRPr lang="en-US"/>
        </a:p>
      </dgm:t>
    </dgm:pt>
    <dgm:pt modelId="{581FE3DF-008C-4EEE-AFCA-349ED3CB7EDA}" type="sibTrans" cxnId="{955ACC74-0CA1-47B2-8B25-F890117C4B31}">
      <dgm:prSet/>
      <dgm:spPr/>
      <dgm:t>
        <a:bodyPr/>
        <a:lstStyle/>
        <a:p>
          <a:endParaRPr lang="en-US"/>
        </a:p>
      </dgm:t>
    </dgm:pt>
    <dgm:pt modelId="{449024B9-7B7E-4872-A59A-FBC1FAE10BEF}">
      <dgm:prSet phldrT="[Text]" phldr="1"/>
      <dgm:spPr/>
      <dgm:t>
        <a:bodyPr/>
        <a:lstStyle/>
        <a:p>
          <a:endParaRPr lang="en-US"/>
        </a:p>
      </dgm:t>
    </dgm:pt>
    <dgm:pt modelId="{9BBFD29E-DC4C-447D-B9DF-39C5CAA9BBCD}" type="parTrans" cxnId="{CD5878A1-DF29-46AA-A899-CF136A9D2AD5}">
      <dgm:prSet/>
      <dgm:spPr/>
      <dgm:t>
        <a:bodyPr/>
        <a:lstStyle/>
        <a:p>
          <a:endParaRPr lang="en-US"/>
        </a:p>
      </dgm:t>
    </dgm:pt>
    <dgm:pt modelId="{ACD7B3A2-382A-4B85-BAF6-039E88E226FD}" type="sibTrans" cxnId="{CD5878A1-DF29-46AA-A899-CF136A9D2AD5}">
      <dgm:prSet/>
      <dgm:spPr/>
      <dgm:t>
        <a:bodyPr/>
        <a:lstStyle/>
        <a:p>
          <a:endParaRPr lang="en-US"/>
        </a:p>
      </dgm:t>
    </dgm:pt>
    <dgm:pt modelId="{1577CEC7-ED18-4397-A44D-1F1539784890}">
      <dgm:prSet phldrT="[Text]" phldr="1"/>
      <dgm:spPr/>
      <dgm:t>
        <a:bodyPr/>
        <a:lstStyle/>
        <a:p>
          <a:endParaRPr lang="en-US"/>
        </a:p>
      </dgm:t>
    </dgm:pt>
    <dgm:pt modelId="{D713F77F-AAFA-4FB7-98AF-366B9CEC1DCA}" type="parTrans" cxnId="{355018D7-7F79-4C69-BABE-451C63C8F01A}">
      <dgm:prSet/>
      <dgm:spPr/>
      <dgm:t>
        <a:bodyPr/>
        <a:lstStyle/>
        <a:p>
          <a:endParaRPr lang="en-US"/>
        </a:p>
      </dgm:t>
    </dgm:pt>
    <dgm:pt modelId="{9B9FA5CC-36C3-41C9-864F-24D9A8373510}" type="sibTrans" cxnId="{355018D7-7F79-4C69-BABE-451C63C8F01A}">
      <dgm:prSet/>
      <dgm:spPr/>
      <dgm:t>
        <a:bodyPr/>
        <a:lstStyle/>
        <a:p>
          <a:endParaRPr lang="en-US"/>
        </a:p>
      </dgm:t>
    </dgm:pt>
    <dgm:pt modelId="{B4B4772E-AF46-4384-BD3C-7527AF006E48}">
      <dgm:prSet custT="1"/>
      <dgm:spPr/>
      <dgm:t>
        <a:bodyPr/>
        <a:lstStyle/>
        <a:p>
          <a:r>
            <a:rPr lang="en-US" sz="1800" b="1" dirty="0">
              <a:solidFill>
                <a:schemeClr val="tx1"/>
              </a:solidFill>
            </a:rPr>
            <a:t>Approximately 90 percent or more of ingested iodine eventually appears in the urine. For assessing the iodine nutritional status of a population,</a:t>
          </a:r>
        </a:p>
      </dgm:t>
    </dgm:pt>
    <dgm:pt modelId="{398BC4B5-3CCB-4E1E-9C21-839DC1E478B0}" type="parTrans" cxnId="{A06438D1-38B6-4A1D-B7C8-39E2F6CF64C6}">
      <dgm:prSet/>
      <dgm:spPr/>
      <dgm:t>
        <a:bodyPr/>
        <a:lstStyle/>
        <a:p>
          <a:endParaRPr lang="en-US"/>
        </a:p>
      </dgm:t>
    </dgm:pt>
    <dgm:pt modelId="{B2309B1C-6647-49AD-A661-CF86CA9CF11A}" type="sibTrans" cxnId="{A06438D1-38B6-4A1D-B7C8-39E2F6CF64C6}">
      <dgm:prSet/>
      <dgm:spPr/>
      <dgm:t>
        <a:bodyPr/>
        <a:lstStyle/>
        <a:p>
          <a:endParaRPr lang="en-US"/>
        </a:p>
      </dgm:t>
    </dgm:pt>
    <dgm:pt modelId="{56E46E75-DF8B-433C-9EE6-AE0103B9445C}">
      <dgm:prSet/>
      <dgm:spPr/>
      <dgm:t>
        <a:bodyPr/>
        <a:lstStyle/>
        <a:p>
          <a:r>
            <a:rPr lang="en-US" b="1" dirty="0">
              <a:solidFill>
                <a:schemeClr val="tx1"/>
              </a:solidFill>
              <a:latin typeface="Gadugi" panose="020B0502040204020203" pitchFamily="34" charset="0"/>
              <a:ea typeface="Gadugi" panose="020B0502040204020203" pitchFamily="34" charset="0"/>
            </a:rPr>
            <a:t>measurements of urinary iodine concentration in randomly collected urine samples have proven to be as useful as measurements of urinary creatinine and iodine and calculation of the </a:t>
          </a:r>
          <a:r>
            <a:rPr lang="en-US" dirty="0">
              <a:latin typeface="Gadugi" panose="020B0502040204020203" pitchFamily="34" charset="0"/>
              <a:ea typeface="Gadugi" panose="020B0502040204020203" pitchFamily="34" charset="0"/>
            </a:rPr>
            <a:t>iodine-to-creatinine ratio </a:t>
          </a:r>
          <a:endParaRPr lang="en-US" b="1" dirty="0">
            <a:solidFill>
              <a:schemeClr val="tx1"/>
            </a:solidFill>
            <a:latin typeface="Gadugi" panose="020B0502040204020203" pitchFamily="34" charset="0"/>
            <a:ea typeface="Gadugi" panose="020B0502040204020203" pitchFamily="34" charset="0"/>
          </a:endParaRPr>
        </a:p>
      </dgm:t>
    </dgm:pt>
    <dgm:pt modelId="{52B692A5-7F3E-4240-9C97-910B3A6B549F}" type="parTrans" cxnId="{90764D3C-54AD-45F6-A8C0-92BF2CD447ED}">
      <dgm:prSet/>
      <dgm:spPr/>
      <dgm:t>
        <a:bodyPr/>
        <a:lstStyle/>
        <a:p>
          <a:endParaRPr lang="en-US"/>
        </a:p>
      </dgm:t>
    </dgm:pt>
    <dgm:pt modelId="{91443903-F265-4BD1-A753-F753D2214DE6}" type="sibTrans" cxnId="{90764D3C-54AD-45F6-A8C0-92BF2CD447ED}">
      <dgm:prSet/>
      <dgm:spPr/>
      <dgm:t>
        <a:bodyPr/>
        <a:lstStyle/>
        <a:p>
          <a:endParaRPr lang="en-US"/>
        </a:p>
      </dgm:t>
    </dgm:pt>
    <dgm:pt modelId="{C75030FB-04FF-4214-965F-123EA76F32C3}">
      <dgm:prSet custT="1"/>
      <dgm:spPr/>
      <dgm:t>
        <a:bodyPr/>
        <a:lstStyle/>
        <a:p>
          <a:r>
            <a:rPr lang="en-US" sz="1200" dirty="0">
              <a:latin typeface="Gadugi" panose="020B0502040204020203" pitchFamily="34" charset="0"/>
              <a:ea typeface="Gadugi" panose="020B0502040204020203" pitchFamily="34" charset="0"/>
            </a:rPr>
            <a:t>. </a:t>
          </a:r>
        </a:p>
        <a:p>
          <a:r>
            <a:rPr lang="en-US" sz="1800" dirty="0">
              <a:latin typeface="Gadugi" panose="020B0502040204020203" pitchFamily="34" charset="0"/>
              <a:ea typeface="Gadugi" panose="020B0502040204020203" pitchFamily="34" charset="0"/>
            </a:rPr>
            <a:t>The results from random samples also correlate well with 24-hour urine collections. As a result, iodine nutrition is often defined by the urinary </a:t>
          </a:r>
          <a:r>
            <a:rPr lang="en-US" sz="1800" dirty="0" err="1">
              <a:latin typeface="Gadugi" panose="020B0502040204020203" pitchFamily="34" charset="0"/>
              <a:ea typeface="Gadugi" panose="020B0502040204020203" pitchFamily="34" charset="0"/>
            </a:rPr>
            <a:t>iodineconcentration</a:t>
          </a:r>
          <a:r>
            <a:rPr lang="en-US" sz="1800" dirty="0">
              <a:latin typeface="Gadugi" panose="020B0502040204020203" pitchFamily="34" charset="0"/>
              <a:ea typeface="Gadugi" panose="020B0502040204020203" pitchFamily="34" charset="0"/>
            </a:rPr>
            <a:t> in randomly collected urine samples.</a:t>
          </a:r>
        </a:p>
      </dgm:t>
    </dgm:pt>
    <dgm:pt modelId="{CB625683-5797-4B8A-B8C7-143C97C30A8C}" type="parTrans" cxnId="{D62AAFF7-89C1-49F6-B568-E337B37F46A9}">
      <dgm:prSet/>
      <dgm:spPr/>
      <dgm:t>
        <a:bodyPr/>
        <a:lstStyle/>
        <a:p>
          <a:endParaRPr lang="en-US"/>
        </a:p>
      </dgm:t>
    </dgm:pt>
    <dgm:pt modelId="{80627361-F4D5-453D-88CF-7E7E1A0F0A86}" type="sibTrans" cxnId="{D62AAFF7-89C1-49F6-B568-E337B37F46A9}">
      <dgm:prSet/>
      <dgm:spPr/>
      <dgm:t>
        <a:bodyPr/>
        <a:lstStyle/>
        <a:p>
          <a:endParaRPr lang="en-US"/>
        </a:p>
      </dgm:t>
    </dgm:pt>
    <dgm:pt modelId="{49479784-DCD9-402D-BAEE-95336EE900D6}">
      <dgm:prSet/>
      <dgm:spPr/>
      <dgm:t>
        <a:bodyPr/>
        <a:lstStyle/>
        <a:p>
          <a:pPr rtl="1"/>
          <a:endParaRPr lang="fa-IR"/>
        </a:p>
      </dgm:t>
    </dgm:pt>
    <dgm:pt modelId="{70FDCC4C-7C10-4221-A00A-ACDF10691F40}" type="parTrans" cxnId="{A396E370-A7D8-49F5-A5E3-46B0E7546108}">
      <dgm:prSet/>
      <dgm:spPr/>
      <dgm:t>
        <a:bodyPr/>
        <a:lstStyle/>
        <a:p>
          <a:endParaRPr lang="en-US"/>
        </a:p>
      </dgm:t>
    </dgm:pt>
    <dgm:pt modelId="{1A9CEB14-0482-4CF8-9089-04EF4CEE1611}" type="sibTrans" cxnId="{A396E370-A7D8-49F5-A5E3-46B0E7546108}">
      <dgm:prSet/>
      <dgm:spPr/>
      <dgm:t>
        <a:bodyPr/>
        <a:lstStyle/>
        <a:p>
          <a:endParaRPr lang="en-US"/>
        </a:p>
      </dgm:t>
    </dgm:pt>
    <dgm:pt modelId="{1BA313D8-0212-4454-A53A-DFB02F4EBDEA}">
      <dgm:prSet/>
      <dgm:spPr/>
      <dgm:t>
        <a:bodyPr/>
        <a:lstStyle/>
        <a:p>
          <a:pPr rtl="1"/>
          <a:endParaRPr lang="fa-IR"/>
        </a:p>
      </dgm:t>
    </dgm:pt>
    <dgm:pt modelId="{B1F48CB8-E5D0-4BD1-8786-81D5CD2CBB17}" type="parTrans" cxnId="{C3301BA1-DB7D-4B03-8444-5F268AC712EE}">
      <dgm:prSet/>
      <dgm:spPr/>
      <dgm:t>
        <a:bodyPr/>
        <a:lstStyle/>
        <a:p>
          <a:endParaRPr lang="en-US"/>
        </a:p>
      </dgm:t>
    </dgm:pt>
    <dgm:pt modelId="{EB561FAD-F0CB-410C-B92C-24C94ECF2E9E}" type="sibTrans" cxnId="{C3301BA1-DB7D-4B03-8444-5F268AC712EE}">
      <dgm:prSet/>
      <dgm:spPr/>
      <dgm:t>
        <a:bodyPr/>
        <a:lstStyle/>
        <a:p>
          <a:endParaRPr lang="en-US"/>
        </a:p>
      </dgm:t>
    </dgm:pt>
    <dgm:pt modelId="{FC86122E-9938-4FB3-BA3E-E7C7763BFD20}">
      <dgm:prSet phldrT="[Text]" phldr="1"/>
      <dgm:spPr/>
      <dgm:t>
        <a:bodyPr/>
        <a:lstStyle/>
        <a:p>
          <a:endParaRPr lang="en-US" dirty="0"/>
        </a:p>
      </dgm:t>
    </dgm:pt>
    <dgm:pt modelId="{1AD8D8BC-A807-4A20-962D-8F5FB140E3D5}" type="sibTrans" cxnId="{DC420ABB-AE80-46BC-AE2E-B31D84503276}">
      <dgm:prSet/>
      <dgm:spPr/>
      <dgm:t>
        <a:bodyPr/>
        <a:lstStyle/>
        <a:p>
          <a:endParaRPr lang="en-US"/>
        </a:p>
      </dgm:t>
    </dgm:pt>
    <dgm:pt modelId="{121F5839-1D08-431C-A262-DC162465ED89}" type="parTrans" cxnId="{DC420ABB-AE80-46BC-AE2E-B31D84503276}">
      <dgm:prSet/>
      <dgm:spPr/>
      <dgm:t>
        <a:bodyPr/>
        <a:lstStyle/>
        <a:p>
          <a:endParaRPr lang="en-US"/>
        </a:p>
      </dgm:t>
    </dgm:pt>
    <dgm:pt modelId="{DD091E9F-C6BE-46A9-8AFD-1B4DDE81C7CF}">
      <dgm:prSet phldrT="[Text]" phldr="1" custScaleX="269655" custScaleY="124031" custLinFactX="100000" custLinFactY="26139" custLinFactNeighborX="151922" custLinFactNeighborY="100000"/>
      <dgm:spPr/>
      <dgm:t>
        <a:bodyPr/>
        <a:lstStyle/>
        <a:p>
          <a:endParaRPr lang="en-US" dirty="0"/>
        </a:p>
      </dgm:t>
    </dgm:pt>
    <dgm:pt modelId="{1D0C3F38-3118-4A94-928A-BF75A5952536}" type="parTrans" cxnId="{8548570F-F3C0-490C-82AC-C7291D140029}">
      <dgm:prSet/>
      <dgm:spPr/>
      <dgm:t>
        <a:bodyPr/>
        <a:lstStyle/>
        <a:p>
          <a:endParaRPr lang="en-US"/>
        </a:p>
      </dgm:t>
    </dgm:pt>
    <dgm:pt modelId="{DAC3783D-3441-4F66-9415-EDC5BF9B61C5}" type="sibTrans" cxnId="{8548570F-F3C0-490C-82AC-C7291D140029}">
      <dgm:prSet/>
      <dgm:spPr/>
      <dgm:t>
        <a:bodyPr/>
        <a:lstStyle/>
        <a:p>
          <a:endParaRPr lang="en-US"/>
        </a:p>
      </dgm:t>
    </dgm:pt>
    <dgm:pt modelId="{EA43C521-D36F-4F68-AA7F-B9F6871F8265}" type="pres">
      <dgm:prSet presAssocID="{1F2E4647-B151-4158-8DBA-CD16008684D3}" presName="matrix" presStyleCnt="0">
        <dgm:presLayoutVars>
          <dgm:chMax val="1"/>
          <dgm:dir/>
          <dgm:resizeHandles val="exact"/>
        </dgm:presLayoutVars>
      </dgm:prSet>
      <dgm:spPr/>
      <dgm:t>
        <a:bodyPr/>
        <a:lstStyle/>
        <a:p>
          <a:pPr rtl="1"/>
          <a:endParaRPr lang="fa-IR"/>
        </a:p>
      </dgm:t>
    </dgm:pt>
    <dgm:pt modelId="{47E90AA8-D311-4376-9126-5330FE51A807}" type="pres">
      <dgm:prSet presAssocID="{1F2E4647-B151-4158-8DBA-CD16008684D3}" presName="diamond" presStyleLbl="bgShp" presStyleIdx="0" presStyleCnt="1" custScaleX="235157"/>
      <dgm:spPr/>
    </dgm:pt>
    <dgm:pt modelId="{B8FA2BF1-E043-4C39-876F-E7686E0E7419}" type="pres">
      <dgm:prSet presAssocID="{1F2E4647-B151-4158-8DBA-CD16008684D3}" presName="quad1" presStyleLbl="node1" presStyleIdx="0" presStyleCnt="4" custScaleX="4828" custScaleY="30825" custLinFactX="100000" custLinFactY="26139" custLinFactNeighborX="151922" custLinFactNeighborY="100000">
        <dgm:presLayoutVars>
          <dgm:chMax val="0"/>
          <dgm:chPref val="0"/>
          <dgm:bulletEnabled val="1"/>
        </dgm:presLayoutVars>
      </dgm:prSet>
      <dgm:spPr/>
      <dgm:t>
        <a:bodyPr/>
        <a:lstStyle/>
        <a:p>
          <a:pPr rtl="1"/>
          <a:endParaRPr lang="fa-IR"/>
        </a:p>
      </dgm:t>
    </dgm:pt>
    <dgm:pt modelId="{A54C97C4-6EC8-4C2C-A522-D97FACBF4DE4}" type="pres">
      <dgm:prSet presAssocID="{1F2E4647-B151-4158-8DBA-CD16008684D3}" presName="quad2" presStyleLbl="node1" presStyleIdx="1" presStyleCnt="4" custScaleX="250646" custLinFactX="-100000" custLinFactNeighborX="-101425" custLinFactNeighborY="-11222">
        <dgm:presLayoutVars>
          <dgm:chMax val="0"/>
          <dgm:chPref val="0"/>
          <dgm:bulletEnabled val="1"/>
        </dgm:presLayoutVars>
      </dgm:prSet>
      <dgm:spPr/>
      <dgm:t>
        <a:bodyPr/>
        <a:lstStyle/>
        <a:p>
          <a:pPr rtl="1"/>
          <a:endParaRPr lang="fa-IR"/>
        </a:p>
      </dgm:t>
    </dgm:pt>
    <dgm:pt modelId="{FBF88328-D128-4936-A089-4C668448E4E4}" type="pres">
      <dgm:prSet presAssocID="{1F2E4647-B151-4158-8DBA-CD16008684D3}" presName="quad3" presStyleLbl="node1" presStyleIdx="2" presStyleCnt="4" custScaleX="299272" custLinFactX="100000" custLinFactY="-17826" custLinFactNeighborX="114891" custLinFactNeighborY="-100000">
        <dgm:presLayoutVars>
          <dgm:chMax val="0"/>
          <dgm:chPref val="0"/>
          <dgm:bulletEnabled val="1"/>
        </dgm:presLayoutVars>
      </dgm:prSet>
      <dgm:spPr/>
      <dgm:t>
        <a:bodyPr/>
        <a:lstStyle/>
        <a:p>
          <a:pPr rtl="1"/>
          <a:endParaRPr lang="fa-IR"/>
        </a:p>
      </dgm:t>
    </dgm:pt>
    <dgm:pt modelId="{90E8808E-91B2-4DAD-8C57-E6206104650B}" type="pres">
      <dgm:prSet presAssocID="{1F2E4647-B151-4158-8DBA-CD16008684D3}" presName="quad4" presStyleLbl="node1" presStyleIdx="3" presStyleCnt="4" custScaleX="326951" custLinFactX="-100000" custLinFactNeighborX="-120688" custLinFactNeighborY="12905">
        <dgm:presLayoutVars>
          <dgm:chMax val="0"/>
          <dgm:chPref val="0"/>
          <dgm:bulletEnabled val="1"/>
        </dgm:presLayoutVars>
      </dgm:prSet>
      <dgm:spPr/>
      <dgm:t>
        <a:bodyPr/>
        <a:lstStyle/>
        <a:p>
          <a:pPr rtl="1"/>
          <a:endParaRPr lang="fa-IR"/>
        </a:p>
      </dgm:t>
    </dgm:pt>
  </dgm:ptLst>
  <dgm:cxnLst>
    <dgm:cxn modelId="{90764D3C-54AD-45F6-A8C0-92BF2CD447ED}" srcId="{1F2E4647-B151-4158-8DBA-CD16008684D3}" destId="{56E46E75-DF8B-433C-9EE6-AE0103B9445C}" srcOrd="2" destOrd="0" parTransId="{52B692A5-7F3E-4240-9C97-910B3A6B549F}" sibTransId="{91443903-F265-4BD1-A753-F753D2214DE6}"/>
    <dgm:cxn modelId="{A8BE2A18-12F6-481D-B136-3D23F66E311A}" type="presOf" srcId="{FC86122E-9938-4FB3-BA3E-E7C7763BFD20}" destId="{B8FA2BF1-E043-4C39-876F-E7686E0E7419}" srcOrd="0" destOrd="0" presId="urn:microsoft.com/office/officeart/2005/8/layout/matrix3"/>
    <dgm:cxn modelId="{DC420ABB-AE80-46BC-AE2E-B31D84503276}" srcId="{1F2E4647-B151-4158-8DBA-CD16008684D3}" destId="{FC86122E-9938-4FB3-BA3E-E7C7763BFD20}" srcOrd="0" destOrd="0" parTransId="{121F5839-1D08-431C-A262-DC162465ED89}" sibTransId="{1AD8D8BC-A807-4A20-962D-8F5FB140E3D5}"/>
    <dgm:cxn modelId="{8DEC1AF1-E3C1-4D93-B56B-07DB4B09E4D7}" type="presOf" srcId="{C75030FB-04FF-4214-965F-123EA76F32C3}" destId="{90E8808E-91B2-4DAD-8C57-E6206104650B}" srcOrd="0" destOrd="0" presId="urn:microsoft.com/office/officeart/2005/8/layout/matrix3"/>
    <dgm:cxn modelId="{CD5878A1-DF29-46AA-A899-CF136A9D2AD5}" srcId="{1F2E4647-B151-4158-8DBA-CD16008684D3}" destId="{449024B9-7B7E-4872-A59A-FBC1FAE10BEF}" srcOrd="7" destOrd="0" parTransId="{9BBFD29E-DC4C-447D-B9DF-39C5CAA9BBCD}" sibTransId="{ACD7B3A2-382A-4B85-BAF6-039E88E226FD}"/>
    <dgm:cxn modelId="{8548570F-F3C0-490C-82AC-C7291D140029}" srcId="{1F2E4647-B151-4158-8DBA-CD16008684D3}" destId="{DD091E9F-C6BE-46A9-8AFD-1B4DDE81C7CF}" srcOrd="9" destOrd="0" parTransId="{1D0C3F38-3118-4A94-928A-BF75A5952536}" sibTransId="{DAC3783D-3441-4F66-9415-EDC5BF9B61C5}"/>
    <dgm:cxn modelId="{355018D7-7F79-4C69-BABE-451C63C8F01A}" srcId="{1F2E4647-B151-4158-8DBA-CD16008684D3}" destId="{1577CEC7-ED18-4397-A44D-1F1539784890}" srcOrd="8" destOrd="0" parTransId="{D713F77F-AAFA-4FB7-98AF-366B9CEC1DCA}" sibTransId="{9B9FA5CC-36C3-41C9-864F-24D9A8373510}"/>
    <dgm:cxn modelId="{D2202D20-606C-4DA7-B567-CF2F3320693C}" type="presOf" srcId="{1F2E4647-B151-4158-8DBA-CD16008684D3}" destId="{EA43C521-D36F-4F68-AA7F-B9F6871F8265}" srcOrd="0" destOrd="0" presId="urn:microsoft.com/office/officeart/2005/8/layout/matrix3"/>
    <dgm:cxn modelId="{8A142FF3-117E-4163-AE41-EE8027BBBD09}" type="presOf" srcId="{56E46E75-DF8B-433C-9EE6-AE0103B9445C}" destId="{FBF88328-D128-4936-A089-4C668448E4E4}" srcOrd="0" destOrd="0" presId="urn:microsoft.com/office/officeart/2005/8/layout/matrix3"/>
    <dgm:cxn modelId="{A396E370-A7D8-49F5-A5E3-46B0E7546108}" srcId="{1F2E4647-B151-4158-8DBA-CD16008684D3}" destId="{49479784-DCD9-402D-BAEE-95336EE900D6}" srcOrd="4" destOrd="0" parTransId="{70FDCC4C-7C10-4221-A00A-ACDF10691F40}" sibTransId="{1A9CEB14-0482-4CF8-9089-04EF4CEE1611}"/>
    <dgm:cxn modelId="{C3301BA1-DB7D-4B03-8444-5F268AC712EE}" srcId="{1F2E4647-B151-4158-8DBA-CD16008684D3}" destId="{1BA313D8-0212-4454-A53A-DFB02F4EBDEA}" srcOrd="5" destOrd="0" parTransId="{B1F48CB8-E5D0-4BD1-8786-81D5CD2CBB17}" sibTransId="{EB561FAD-F0CB-410C-B92C-24C94ECF2E9E}"/>
    <dgm:cxn modelId="{D62AAFF7-89C1-49F6-B568-E337B37F46A9}" srcId="{1F2E4647-B151-4158-8DBA-CD16008684D3}" destId="{C75030FB-04FF-4214-965F-123EA76F32C3}" srcOrd="3" destOrd="0" parTransId="{CB625683-5797-4B8A-B8C7-143C97C30A8C}" sibTransId="{80627361-F4D5-453D-88CF-7E7E1A0F0A86}"/>
    <dgm:cxn modelId="{A06438D1-38B6-4A1D-B7C8-39E2F6CF64C6}" srcId="{1F2E4647-B151-4158-8DBA-CD16008684D3}" destId="{B4B4772E-AF46-4384-BD3C-7527AF006E48}" srcOrd="1" destOrd="0" parTransId="{398BC4B5-3CCB-4E1E-9C21-839DC1E478B0}" sibTransId="{B2309B1C-6647-49AD-A661-CF86CA9CF11A}"/>
    <dgm:cxn modelId="{955ACC74-0CA1-47B2-8B25-F890117C4B31}" srcId="{1F2E4647-B151-4158-8DBA-CD16008684D3}" destId="{75AD85C3-AC04-4D6B-9F09-20C944841764}" srcOrd="6" destOrd="0" parTransId="{C2851A93-159B-4E10-AE87-1EEE39F34C8D}" sibTransId="{581FE3DF-008C-4EEE-AFCA-349ED3CB7EDA}"/>
    <dgm:cxn modelId="{A0F57ECF-0994-4D7A-B22F-5F6F94527CEA}" type="presOf" srcId="{B4B4772E-AF46-4384-BD3C-7527AF006E48}" destId="{A54C97C4-6EC8-4C2C-A522-D97FACBF4DE4}" srcOrd="0" destOrd="0" presId="urn:microsoft.com/office/officeart/2005/8/layout/matrix3"/>
    <dgm:cxn modelId="{518E5FBB-33EB-4E70-A468-1AC770124428}" type="presParOf" srcId="{EA43C521-D36F-4F68-AA7F-B9F6871F8265}" destId="{47E90AA8-D311-4376-9126-5330FE51A807}" srcOrd="0" destOrd="0" presId="urn:microsoft.com/office/officeart/2005/8/layout/matrix3"/>
    <dgm:cxn modelId="{420307DF-E1B1-4329-A6BC-ADD7B0D71BF5}" type="presParOf" srcId="{EA43C521-D36F-4F68-AA7F-B9F6871F8265}" destId="{B8FA2BF1-E043-4C39-876F-E7686E0E7419}" srcOrd="1" destOrd="0" presId="urn:microsoft.com/office/officeart/2005/8/layout/matrix3"/>
    <dgm:cxn modelId="{C98D404A-338B-4DE8-8C77-4E1C24B85487}" type="presParOf" srcId="{EA43C521-D36F-4F68-AA7F-B9F6871F8265}" destId="{A54C97C4-6EC8-4C2C-A522-D97FACBF4DE4}" srcOrd="2" destOrd="0" presId="urn:microsoft.com/office/officeart/2005/8/layout/matrix3"/>
    <dgm:cxn modelId="{FAE48FB1-76C9-4679-85C8-21D02B71A73A}" type="presParOf" srcId="{EA43C521-D36F-4F68-AA7F-B9F6871F8265}" destId="{FBF88328-D128-4936-A089-4C668448E4E4}" srcOrd="3" destOrd="0" presId="urn:microsoft.com/office/officeart/2005/8/layout/matrix3"/>
    <dgm:cxn modelId="{443DE3FE-5AAB-4C8F-BAF0-D2C8CD61811F}" type="presParOf" srcId="{EA43C521-D36F-4F68-AA7F-B9F6871F8265}" destId="{90E8808E-91B2-4DAD-8C57-E6206104650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9CCF8A-ADAC-476C-8E2D-5E91592202E8}" type="doc">
      <dgm:prSet loTypeId="urn:microsoft.com/office/officeart/2005/8/layout/vList3" loCatId="list" qsTypeId="urn:microsoft.com/office/officeart/2005/8/quickstyle/simple1" qsCatId="simple" csTypeId="urn:microsoft.com/office/officeart/2005/8/colors/accent1_2" csCatId="accent1" phldr="1"/>
      <dgm:spPr/>
      <dgm:t>
        <a:bodyPr/>
        <a:lstStyle/>
        <a:p>
          <a:pPr rtl="1"/>
          <a:endParaRPr lang="fa-IR"/>
        </a:p>
      </dgm:t>
    </dgm:pt>
    <dgm:pt modelId="{D9009B12-8205-4D17-A65E-2315D814236E}">
      <dgm:prSet/>
      <dgm:spPr/>
      <dgm:t>
        <a:bodyPr/>
        <a:lstStyle/>
        <a:p>
          <a:pPr rtl="0"/>
          <a:r>
            <a:rPr lang="en-US" b="1" i="0" baseline="0">
              <a:solidFill>
                <a:schemeClr val="tx1"/>
              </a:solidFill>
            </a:rPr>
            <a:t>Consuming an adequate amount of iodine during pregnancy is important for fetal development. </a:t>
          </a:r>
          <a:endParaRPr lang="fa-IR">
            <a:solidFill>
              <a:schemeClr val="tx1"/>
            </a:solidFill>
          </a:endParaRPr>
        </a:p>
      </dgm:t>
    </dgm:pt>
    <dgm:pt modelId="{FA92E807-5ED3-4A55-BD64-81AB6D5CDBC3}" type="parTrans" cxnId="{BFE33F23-35D9-4100-9593-178EC9C57140}">
      <dgm:prSet/>
      <dgm:spPr/>
      <dgm:t>
        <a:bodyPr/>
        <a:lstStyle/>
        <a:p>
          <a:pPr rtl="1"/>
          <a:endParaRPr lang="fa-IR"/>
        </a:p>
      </dgm:t>
    </dgm:pt>
    <dgm:pt modelId="{2870BBE4-4160-4CAD-8AC1-4E1B0AA568E4}" type="sibTrans" cxnId="{BFE33F23-35D9-4100-9593-178EC9C57140}">
      <dgm:prSet/>
      <dgm:spPr/>
      <dgm:t>
        <a:bodyPr/>
        <a:lstStyle/>
        <a:p>
          <a:pPr rtl="1"/>
          <a:endParaRPr lang="fa-IR"/>
        </a:p>
      </dgm:t>
    </dgm:pt>
    <dgm:pt modelId="{729FB530-4B7E-4C32-B833-6DBBA42D4038}">
      <dgm:prSet custT="1"/>
      <dgm:spPr/>
      <dgm:t>
        <a:bodyPr/>
        <a:lstStyle/>
        <a:p>
          <a:pPr rtl="0"/>
          <a:r>
            <a:rPr lang="en-US" sz="1400" b="1" i="0" baseline="0" dirty="0">
              <a:solidFill>
                <a:schemeClr val="tx1"/>
              </a:solidFill>
            </a:rPr>
            <a:t>The World Health Organization (WHO) recommends iodine supplementation in pregnancy and lactation in regions where &lt;90 percent of households use iodized salt </a:t>
          </a:r>
          <a:r>
            <a:rPr lang="en-US" sz="1400" b="1" dirty="0">
              <a:solidFill>
                <a:schemeClr val="tx1"/>
              </a:solidFill>
            </a:rPr>
            <a:t> </a:t>
          </a:r>
          <a:r>
            <a:rPr lang="en-US" sz="1400" b="1" i="0" baseline="0" dirty="0">
              <a:solidFill>
                <a:schemeClr val="tx1"/>
              </a:solidFill>
            </a:rPr>
            <a:t>and the median urinary iodine concentration in children is &lt;100 mcg/L .</a:t>
          </a:r>
          <a:endParaRPr lang="fa-IR" sz="1400" dirty="0">
            <a:solidFill>
              <a:schemeClr val="tx1"/>
            </a:solidFill>
          </a:endParaRPr>
        </a:p>
      </dgm:t>
    </dgm:pt>
    <dgm:pt modelId="{25D17670-2AB2-4AD9-83FA-948593DD4F96}" type="parTrans" cxnId="{37F5285C-057E-4CAD-9C4F-F2261E87AAC4}">
      <dgm:prSet/>
      <dgm:spPr/>
      <dgm:t>
        <a:bodyPr/>
        <a:lstStyle/>
        <a:p>
          <a:pPr rtl="1"/>
          <a:endParaRPr lang="fa-IR"/>
        </a:p>
      </dgm:t>
    </dgm:pt>
    <dgm:pt modelId="{CE4CDFC0-C397-476D-A0A3-132165BCD50D}" type="sibTrans" cxnId="{37F5285C-057E-4CAD-9C4F-F2261E87AAC4}">
      <dgm:prSet/>
      <dgm:spPr/>
      <dgm:t>
        <a:bodyPr/>
        <a:lstStyle/>
        <a:p>
          <a:pPr rtl="1"/>
          <a:endParaRPr lang="fa-IR"/>
        </a:p>
      </dgm:t>
    </dgm:pt>
    <dgm:pt modelId="{D05F82AE-D2DC-40AD-8537-B193BB463CEC}">
      <dgm:prSet custT="1"/>
      <dgm:spPr/>
      <dgm:t>
        <a:bodyPr/>
        <a:lstStyle/>
        <a:p>
          <a:pPr rtl="0"/>
          <a:r>
            <a:rPr lang="en-US" sz="1600" b="1" i="0" baseline="0" dirty="0">
              <a:solidFill>
                <a:schemeClr val="tx1"/>
              </a:solidFill>
            </a:rPr>
            <a:t>In pregnant women, urinary iodine concentrations of 150 to 249 mcg/L indicate adequate iodine</a:t>
          </a:r>
          <a:r>
            <a:rPr lang="en-US" sz="1600" b="1" i="0" dirty="0">
              <a:solidFill>
                <a:schemeClr val="tx1"/>
              </a:solidFill>
            </a:rPr>
            <a:t>  </a:t>
          </a:r>
          <a:r>
            <a:rPr lang="en-US" sz="1600" b="1" i="0" baseline="0" dirty="0">
              <a:solidFill>
                <a:schemeClr val="tx1"/>
              </a:solidFill>
            </a:rPr>
            <a:t>intake.</a:t>
          </a:r>
          <a:endParaRPr lang="fa-IR" sz="1600" dirty="0">
            <a:solidFill>
              <a:schemeClr val="tx1"/>
            </a:solidFill>
          </a:endParaRPr>
        </a:p>
      </dgm:t>
    </dgm:pt>
    <dgm:pt modelId="{8BC86BB5-6C80-4B19-B630-E44201D12497}" type="parTrans" cxnId="{04D3FB5B-EC8A-4ECE-A0D0-6F9BEDC221E7}">
      <dgm:prSet/>
      <dgm:spPr/>
      <dgm:t>
        <a:bodyPr/>
        <a:lstStyle/>
        <a:p>
          <a:pPr rtl="1"/>
          <a:endParaRPr lang="fa-IR"/>
        </a:p>
      </dgm:t>
    </dgm:pt>
    <dgm:pt modelId="{10D6E211-24CC-4C47-9A1F-628A82E648FE}" type="sibTrans" cxnId="{04D3FB5B-EC8A-4ECE-A0D0-6F9BEDC221E7}">
      <dgm:prSet/>
      <dgm:spPr/>
      <dgm:t>
        <a:bodyPr/>
        <a:lstStyle/>
        <a:p>
          <a:pPr rtl="1"/>
          <a:endParaRPr lang="fa-IR"/>
        </a:p>
      </dgm:t>
    </dgm:pt>
    <dgm:pt modelId="{3228378F-578C-4B0E-9DB8-CC731C1E8E41}">
      <dgm:prSet custT="1"/>
      <dgm:spPr/>
      <dgm:t>
        <a:bodyPr/>
        <a:lstStyle/>
        <a:p>
          <a:pPr rtl="0"/>
          <a:r>
            <a:rPr lang="en-US" sz="2400" b="1" i="0" baseline="0" dirty="0">
              <a:solidFill>
                <a:schemeClr val="tx1"/>
              </a:solidFill>
            </a:rPr>
            <a:t>Iodine dosing guidelines are as follows:</a:t>
          </a:r>
          <a:endParaRPr lang="fa-IR" sz="2400" dirty="0">
            <a:solidFill>
              <a:schemeClr val="tx1"/>
            </a:solidFill>
          </a:endParaRPr>
        </a:p>
      </dgm:t>
    </dgm:pt>
    <dgm:pt modelId="{C0B4EEC2-80AF-4C97-821F-6BCC1284C781}" type="parTrans" cxnId="{318B52A5-7857-467E-AE39-50E93308CED8}">
      <dgm:prSet/>
      <dgm:spPr/>
      <dgm:t>
        <a:bodyPr/>
        <a:lstStyle/>
        <a:p>
          <a:pPr rtl="1"/>
          <a:endParaRPr lang="fa-IR"/>
        </a:p>
      </dgm:t>
    </dgm:pt>
    <dgm:pt modelId="{86F69BD1-2C69-476F-818E-E459929B7D1C}" type="sibTrans" cxnId="{318B52A5-7857-467E-AE39-50E93308CED8}">
      <dgm:prSet/>
      <dgm:spPr/>
      <dgm:t>
        <a:bodyPr/>
        <a:lstStyle/>
        <a:p>
          <a:pPr rtl="1"/>
          <a:endParaRPr lang="fa-IR"/>
        </a:p>
      </dgm:t>
    </dgm:pt>
    <dgm:pt modelId="{80BA8CDF-E0D3-4D8F-B4CC-A0F3470218B5}">
      <dgm:prSet custT="1"/>
      <dgm:spPr/>
      <dgm:t>
        <a:bodyPr/>
        <a:lstStyle/>
        <a:p>
          <a:pPr rtl="0"/>
          <a:r>
            <a:rPr lang="en-US" sz="1600" b="1" i="0" baseline="0" dirty="0">
              <a:solidFill>
                <a:schemeClr val="tx1"/>
              </a:solidFill>
            </a:rPr>
            <a:t>Iodine supplementation is not necessary in women who are taking levothyroxine for the treatment of hypothyroidism.</a:t>
          </a:r>
          <a:endParaRPr lang="fa-IR" sz="1600" dirty="0">
            <a:solidFill>
              <a:schemeClr val="tx1"/>
            </a:solidFill>
          </a:endParaRPr>
        </a:p>
      </dgm:t>
    </dgm:pt>
    <dgm:pt modelId="{20C420F1-B03D-4369-AF6B-714C455BA507}" type="parTrans" cxnId="{4C56B017-EE8D-422F-A5F8-48C11BE6620C}">
      <dgm:prSet/>
      <dgm:spPr/>
      <dgm:t>
        <a:bodyPr/>
        <a:lstStyle/>
        <a:p>
          <a:pPr rtl="1"/>
          <a:endParaRPr lang="fa-IR"/>
        </a:p>
      </dgm:t>
    </dgm:pt>
    <dgm:pt modelId="{DBAE9BE2-1D51-44B3-836E-B4860991F352}" type="sibTrans" cxnId="{4C56B017-EE8D-422F-A5F8-48C11BE6620C}">
      <dgm:prSet/>
      <dgm:spPr/>
      <dgm:t>
        <a:bodyPr/>
        <a:lstStyle/>
        <a:p>
          <a:pPr rtl="1"/>
          <a:endParaRPr lang="fa-IR"/>
        </a:p>
      </dgm:t>
    </dgm:pt>
    <dgm:pt modelId="{A4E5DB27-8885-4D38-9A3B-20640829FB57}" type="pres">
      <dgm:prSet presAssocID="{D79CCF8A-ADAC-476C-8E2D-5E91592202E8}" presName="linearFlow" presStyleCnt="0">
        <dgm:presLayoutVars>
          <dgm:dir/>
          <dgm:resizeHandles val="exact"/>
        </dgm:presLayoutVars>
      </dgm:prSet>
      <dgm:spPr/>
      <dgm:t>
        <a:bodyPr/>
        <a:lstStyle/>
        <a:p>
          <a:pPr rtl="1"/>
          <a:endParaRPr lang="fa-IR"/>
        </a:p>
      </dgm:t>
    </dgm:pt>
    <dgm:pt modelId="{7AD1C56C-A801-4CB6-8D81-F802D488C5E4}" type="pres">
      <dgm:prSet presAssocID="{D9009B12-8205-4D17-A65E-2315D814236E}" presName="composite" presStyleCnt="0"/>
      <dgm:spPr/>
    </dgm:pt>
    <dgm:pt modelId="{CEFDAFF0-E352-446C-8DCA-186E1D8A14F4}" type="pres">
      <dgm:prSet presAssocID="{D9009B12-8205-4D17-A65E-2315D814236E}" presName="imgShp" presStyleLbl="fgImgPlace1" presStyleIdx="0" presStyleCnt="5" custLinFactX="-100000" custLinFactNeighborX="-154642" custLinFactNeighborY="-7637"/>
      <dgm:spPr/>
    </dgm:pt>
    <dgm:pt modelId="{001F5CBD-5A3A-486F-AD1C-47FAE58B3576}" type="pres">
      <dgm:prSet presAssocID="{D9009B12-8205-4D17-A65E-2315D814236E}" presName="txShp" presStyleLbl="node1" presStyleIdx="0" presStyleCnt="5" custScaleX="122242">
        <dgm:presLayoutVars>
          <dgm:bulletEnabled val="1"/>
        </dgm:presLayoutVars>
      </dgm:prSet>
      <dgm:spPr/>
      <dgm:t>
        <a:bodyPr/>
        <a:lstStyle/>
        <a:p>
          <a:pPr rtl="1"/>
          <a:endParaRPr lang="fa-IR"/>
        </a:p>
      </dgm:t>
    </dgm:pt>
    <dgm:pt modelId="{72A27C52-7166-48F6-A544-EBDC8DBD7BEC}" type="pres">
      <dgm:prSet presAssocID="{2870BBE4-4160-4CAD-8AC1-4E1B0AA568E4}" presName="spacing" presStyleCnt="0"/>
      <dgm:spPr/>
    </dgm:pt>
    <dgm:pt modelId="{E750F525-0325-469A-B5F1-AD97B29DFA33}" type="pres">
      <dgm:prSet presAssocID="{729FB530-4B7E-4C32-B833-6DBBA42D4038}" presName="composite" presStyleCnt="0"/>
      <dgm:spPr/>
    </dgm:pt>
    <dgm:pt modelId="{4B476A4F-5305-4B31-9198-3495BE433BD6}" type="pres">
      <dgm:prSet presAssocID="{729FB530-4B7E-4C32-B833-6DBBA42D4038}" presName="imgShp" presStyleLbl="fgImgPlace1" presStyleIdx="1" presStyleCnt="5" custLinFactX="-100000" custLinFactNeighborX="-126814" custLinFactNeighborY="-9981"/>
      <dgm:spPr/>
    </dgm:pt>
    <dgm:pt modelId="{B6D62930-2526-47BB-A025-2720B3908624}" type="pres">
      <dgm:prSet presAssocID="{729FB530-4B7E-4C32-B833-6DBBA42D4038}" presName="txShp" presStyleLbl="node1" presStyleIdx="1" presStyleCnt="5" custScaleX="121343">
        <dgm:presLayoutVars>
          <dgm:bulletEnabled val="1"/>
        </dgm:presLayoutVars>
      </dgm:prSet>
      <dgm:spPr/>
      <dgm:t>
        <a:bodyPr/>
        <a:lstStyle/>
        <a:p>
          <a:pPr rtl="1"/>
          <a:endParaRPr lang="fa-IR"/>
        </a:p>
      </dgm:t>
    </dgm:pt>
    <dgm:pt modelId="{DB8F8E0C-0E7E-4FC3-A8F4-11B6597F5C21}" type="pres">
      <dgm:prSet presAssocID="{CE4CDFC0-C397-476D-A0A3-132165BCD50D}" presName="spacing" presStyleCnt="0"/>
      <dgm:spPr/>
    </dgm:pt>
    <dgm:pt modelId="{333282BB-DC84-4499-957D-B7861019937A}" type="pres">
      <dgm:prSet presAssocID="{D05F82AE-D2DC-40AD-8537-B193BB463CEC}" presName="composite" presStyleCnt="0"/>
      <dgm:spPr/>
    </dgm:pt>
    <dgm:pt modelId="{A7059B3E-E7F0-42D9-BFCE-1990825C4FF4}" type="pres">
      <dgm:prSet presAssocID="{D05F82AE-D2DC-40AD-8537-B193BB463CEC}" presName="imgShp" presStyleLbl="fgImgPlace1" presStyleIdx="2" presStyleCnt="5" custLinFactX="-100000" custLinFactNeighborX="-130017" custLinFactNeighborY="-13751"/>
      <dgm:spPr/>
    </dgm:pt>
    <dgm:pt modelId="{1118C31A-DC53-4AE5-A3F9-CB345840D3A3}" type="pres">
      <dgm:prSet presAssocID="{D05F82AE-D2DC-40AD-8537-B193BB463CEC}" presName="txShp" presStyleLbl="node1" presStyleIdx="2" presStyleCnt="5" custScaleX="120705" custScaleY="105007">
        <dgm:presLayoutVars>
          <dgm:bulletEnabled val="1"/>
        </dgm:presLayoutVars>
      </dgm:prSet>
      <dgm:spPr/>
      <dgm:t>
        <a:bodyPr/>
        <a:lstStyle/>
        <a:p>
          <a:pPr rtl="1"/>
          <a:endParaRPr lang="fa-IR"/>
        </a:p>
      </dgm:t>
    </dgm:pt>
    <dgm:pt modelId="{50FA6B8C-4A85-4364-A8AF-671B13E82247}" type="pres">
      <dgm:prSet presAssocID="{10D6E211-24CC-4C47-9A1F-628A82E648FE}" presName="spacing" presStyleCnt="0"/>
      <dgm:spPr/>
    </dgm:pt>
    <dgm:pt modelId="{4F0F2BDF-6DF0-4CED-AE3D-9C6EF21FE2F8}" type="pres">
      <dgm:prSet presAssocID="{3228378F-578C-4B0E-9DB8-CC731C1E8E41}" presName="composite" presStyleCnt="0"/>
      <dgm:spPr/>
    </dgm:pt>
    <dgm:pt modelId="{1CB5005C-A393-499C-80C2-E43A932D3DF4}" type="pres">
      <dgm:prSet presAssocID="{3228378F-578C-4B0E-9DB8-CC731C1E8E41}" presName="imgShp" presStyleLbl="fgImgPlace1" presStyleIdx="3" presStyleCnt="5" custLinFactX="-100000" custLinFactNeighborX="-155019" custLinFactNeighborY="-12501"/>
      <dgm:spPr/>
    </dgm:pt>
    <dgm:pt modelId="{6A65E327-464E-43E8-AD9D-A1207A914135}" type="pres">
      <dgm:prSet presAssocID="{3228378F-578C-4B0E-9DB8-CC731C1E8E41}" presName="txShp" presStyleLbl="node1" presStyleIdx="3" presStyleCnt="5" custScaleX="122054">
        <dgm:presLayoutVars>
          <dgm:bulletEnabled val="1"/>
        </dgm:presLayoutVars>
      </dgm:prSet>
      <dgm:spPr/>
      <dgm:t>
        <a:bodyPr/>
        <a:lstStyle/>
        <a:p>
          <a:pPr rtl="1"/>
          <a:endParaRPr lang="fa-IR"/>
        </a:p>
      </dgm:t>
    </dgm:pt>
    <dgm:pt modelId="{C3A63186-B07D-431F-A511-17E6AB621971}" type="pres">
      <dgm:prSet presAssocID="{86F69BD1-2C69-476F-818E-E459929B7D1C}" presName="spacing" presStyleCnt="0"/>
      <dgm:spPr/>
    </dgm:pt>
    <dgm:pt modelId="{83080F6D-E4BE-4976-8646-A707D99A3EAC}" type="pres">
      <dgm:prSet presAssocID="{80BA8CDF-E0D3-4D8F-B4CC-A0F3470218B5}" presName="composite" presStyleCnt="0"/>
      <dgm:spPr/>
    </dgm:pt>
    <dgm:pt modelId="{2A37EEDD-CC33-4E97-942B-7C687A491B22}" type="pres">
      <dgm:prSet presAssocID="{80BA8CDF-E0D3-4D8F-B4CC-A0F3470218B5}" presName="imgShp" presStyleLbl="fgImgPlace1" presStyleIdx="4" presStyleCnt="5" custLinFactX="-100000" custLinFactNeighborX="-170020" custLinFactNeighborY="-20002"/>
      <dgm:spPr/>
    </dgm:pt>
    <dgm:pt modelId="{40099EB5-C7B6-4AB7-AC53-34273DA0A5E5}" type="pres">
      <dgm:prSet presAssocID="{80BA8CDF-E0D3-4D8F-B4CC-A0F3470218B5}" presName="txShp" presStyleLbl="node1" presStyleIdx="4" presStyleCnt="5" custScaleX="126549">
        <dgm:presLayoutVars>
          <dgm:bulletEnabled val="1"/>
        </dgm:presLayoutVars>
      </dgm:prSet>
      <dgm:spPr/>
      <dgm:t>
        <a:bodyPr/>
        <a:lstStyle/>
        <a:p>
          <a:pPr rtl="1"/>
          <a:endParaRPr lang="fa-IR"/>
        </a:p>
      </dgm:t>
    </dgm:pt>
  </dgm:ptLst>
  <dgm:cxnLst>
    <dgm:cxn modelId="{60FD32CE-9A28-48C4-859E-74D781222413}" type="presOf" srcId="{D79CCF8A-ADAC-476C-8E2D-5E91592202E8}" destId="{A4E5DB27-8885-4D38-9A3B-20640829FB57}" srcOrd="0" destOrd="0" presId="urn:microsoft.com/office/officeart/2005/8/layout/vList3"/>
    <dgm:cxn modelId="{4C56B017-EE8D-422F-A5F8-48C11BE6620C}" srcId="{D79CCF8A-ADAC-476C-8E2D-5E91592202E8}" destId="{80BA8CDF-E0D3-4D8F-B4CC-A0F3470218B5}" srcOrd="4" destOrd="0" parTransId="{20C420F1-B03D-4369-AF6B-714C455BA507}" sibTransId="{DBAE9BE2-1D51-44B3-836E-B4860991F352}"/>
    <dgm:cxn modelId="{67E0C2F4-4CFD-4F9D-8A43-65FDEF82ADF8}" type="presOf" srcId="{3228378F-578C-4B0E-9DB8-CC731C1E8E41}" destId="{6A65E327-464E-43E8-AD9D-A1207A914135}" srcOrd="0" destOrd="0" presId="urn:microsoft.com/office/officeart/2005/8/layout/vList3"/>
    <dgm:cxn modelId="{04D3FB5B-EC8A-4ECE-A0D0-6F9BEDC221E7}" srcId="{D79CCF8A-ADAC-476C-8E2D-5E91592202E8}" destId="{D05F82AE-D2DC-40AD-8537-B193BB463CEC}" srcOrd="2" destOrd="0" parTransId="{8BC86BB5-6C80-4B19-B630-E44201D12497}" sibTransId="{10D6E211-24CC-4C47-9A1F-628A82E648FE}"/>
    <dgm:cxn modelId="{58622BF5-D1DA-4E7D-BD1A-93B6F1AF3778}" type="presOf" srcId="{80BA8CDF-E0D3-4D8F-B4CC-A0F3470218B5}" destId="{40099EB5-C7B6-4AB7-AC53-34273DA0A5E5}" srcOrd="0" destOrd="0" presId="urn:microsoft.com/office/officeart/2005/8/layout/vList3"/>
    <dgm:cxn modelId="{BFE33F23-35D9-4100-9593-178EC9C57140}" srcId="{D79CCF8A-ADAC-476C-8E2D-5E91592202E8}" destId="{D9009B12-8205-4D17-A65E-2315D814236E}" srcOrd="0" destOrd="0" parTransId="{FA92E807-5ED3-4A55-BD64-81AB6D5CDBC3}" sibTransId="{2870BBE4-4160-4CAD-8AC1-4E1B0AA568E4}"/>
    <dgm:cxn modelId="{A2344933-A505-4F10-B49A-D918356AEB45}" type="presOf" srcId="{D9009B12-8205-4D17-A65E-2315D814236E}" destId="{001F5CBD-5A3A-486F-AD1C-47FAE58B3576}" srcOrd="0" destOrd="0" presId="urn:microsoft.com/office/officeart/2005/8/layout/vList3"/>
    <dgm:cxn modelId="{7491F865-6852-46B3-B7FE-96D7F8A18D00}" type="presOf" srcId="{D05F82AE-D2DC-40AD-8537-B193BB463CEC}" destId="{1118C31A-DC53-4AE5-A3F9-CB345840D3A3}" srcOrd="0" destOrd="0" presId="urn:microsoft.com/office/officeart/2005/8/layout/vList3"/>
    <dgm:cxn modelId="{318B52A5-7857-467E-AE39-50E93308CED8}" srcId="{D79CCF8A-ADAC-476C-8E2D-5E91592202E8}" destId="{3228378F-578C-4B0E-9DB8-CC731C1E8E41}" srcOrd="3" destOrd="0" parTransId="{C0B4EEC2-80AF-4C97-821F-6BCC1284C781}" sibTransId="{86F69BD1-2C69-476F-818E-E459929B7D1C}"/>
    <dgm:cxn modelId="{37F5285C-057E-4CAD-9C4F-F2261E87AAC4}" srcId="{D79CCF8A-ADAC-476C-8E2D-5E91592202E8}" destId="{729FB530-4B7E-4C32-B833-6DBBA42D4038}" srcOrd="1" destOrd="0" parTransId="{25D17670-2AB2-4AD9-83FA-948593DD4F96}" sibTransId="{CE4CDFC0-C397-476D-A0A3-132165BCD50D}"/>
    <dgm:cxn modelId="{CDA989F6-875C-4607-95B9-B857A8D50F19}" type="presOf" srcId="{729FB530-4B7E-4C32-B833-6DBBA42D4038}" destId="{B6D62930-2526-47BB-A025-2720B3908624}" srcOrd="0" destOrd="0" presId="urn:microsoft.com/office/officeart/2005/8/layout/vList3"/>
    <dgm:cxn modelId="{41B4BFAD-326B-4FB9-BBD3-D77FB5FCF7A5}" type="presParOf" srcId="{A4E5DB27-8885-4D38-9A3B-20640829FB57}" destId="{7AD1C56C-A801-4CB6-8D81-F802D488C5E4}" srcOrd="0" destOrd="0" presId="urn:microsoft.com/office/officeart/2005/8/layout/vList3"/>
    <dgm:cxn modelId="{C6281AF0-2423-4FE1-91CE-595D42FC8C9A}" type="presParOf" srcId="{7AD1C56C-A801-4CB6-8D81-F802D488C5E4}" destId="{CEFDAFF0-E352-446C-8DCA-186E1D8A14F4}" srcOrd="0" destOrd="0" presId="urn:microsoft.com/office/officeart/2005/8/layout/vList3"/>
    <dgm:cxn modelId="{8C292818-06D7-4163-813E-4D9D2B0FAA2E}" type="presParOf" srcId="{7AD1C56C-A801-4CB6-8D81-F802D488C5E4}" destId="{001F5CBD-5A3A-486F-AD1C-47FAE58B3576}" srcOrd="1" destOrd="0" presId="urn:microsoft.com/office/officeart/2005/8/layout/vList3"/>
    <dgm:cxn modelId="{9164E6C4-C3EB-4376-B144-AF3863E4545D}" type="presParOf" srcId="{A4E5DB27-8885-4D38-9A3B-20640829FB57}" destId="{72A27C52-7166-48F6-A544-EBDC8DBD7BEC}" srcOrd="1" destOrd="0" presId="urn:microsoft.com/office/officeart/2005/8/layout/vList3"/>
    <dgm:cxn modelId="{0918572F-402C-4FAC-A7EB-5C22580F3DD9}" type="presParOf" srcId="{A4E5DB27-8885-4D38-9A3B-20640829FB57}" destId="{E750F525-0325-469A-B5F1-AD97B29DFA33}" srcOrd="2" destOrd="0" presId="urn:microsoft.com/office/officeart/2005/8/layout/vList3"/>
    <dgm:cxn modelId="{E7857767-C4EE-46D3-AFEF-672227090AD0}" type="presParOf" srcId="{E750F525-0325-469A-B5F1-AD97B29DFA33}" destId="{4B476A4F-5305-4B31-9198-3495BE433BD6}" srcOrd="0" destOrd="0" presId="urn:microsoft.com/office/officeart/2005/8/layout/vList3"/>
    <dgm:cxn modelId="{6D791CE6-A8C5-4998-A0D5-9F2EF9E72048}" type="presParOf" srcId="{E750F525-0325-469A-B5F1-AD97B29DFA33}" destId="{B6D62930-2526-47BB-A025-2720B3908624}" srcOrd="1" destOrd="0" presId="urn:microsoft.com/office/officeart/2005/8/layout/vList3"/>
    <dgm:cxn modelId="{B4C2A282-566D-4E08-A107-2F16AAB3B5F9}" type="presParOf" srcId="{A4E5DB27-8885-4D38-9A3B-20640829FB57}" destId="{DB8F8E0C-0E7E-4FC3-A8F4-11B6597F5C21}" srcOrd="3" destOrd="0" presId="urn:microsoft.com/office/officeart/2005/8/layout/vList3"/>
    <dgm:cxn modelId="{69DA7ACB-79C8-4E33-A250-4F544AB66F3D}" type="presParOf" srcId="{A4E5DB27-8885-4D38-9A3B-20640829FB57}" destId="{333282BB-DC84-4499-957D-B7861019937A}" srcOrd="4" destOrd="0" presId="urn:microsoft.com/office/officeart/2005/8/layout/vList3"/>
    <dgm:cxn modelId="{310FAB7D-83FF-4AD6-96C3-81EF51230A5F}" type="presParOf" srcId="{333282BB-DC84-4499-957D-B7861019937A}" destId="{A7059B3E-E7F0-42D9-BFCE-1990825C4FF4}" srcOrd="0" destOrd="0" presId="urn:microsoft.com/office/officeart/2005/8/layout/vList3"/>
    <dgm:cxn modelId="{B41B4AA7-CEB0-4C0A-8190-6E6D8BBA901A}" type="presParOf" srcId="{333282BB-DC84-4499-957D-B7861019937A}" destId="{1118C31A-DC53-4AE5-A3F9-CB345840D3A3}" srcOrd="1" destOrd="0" presId="urn:microsoft.com/office/officeart/2005/8/layout/vList3"/>
    <dgm:cxn modelId="{D4E43038-3DE8-428F-91EB-141F49908BB2}" type="presParOf" srcId="{A4E5DB27-8885-4D38-9A3B-20640829FB57}" destId="{50FA6B8C-4A85-4364-A8AF-671B13E82247}" srcOrd="5" destOrd="0" presId="urn:microsoft.com/office/officeart/2005/8/layout/vList3"/>
    <dgm:cxn modelId="{1E51AB0E-1C80-418C-B62F-64CF4672EE3A}" type="presParOf" srcId="{A4E5DB27-8885-4D38-9A3B-20640829FB57}" destId="{4F0F2BDF-6DF0-4CED-AE3D-9C6EF21FE2F8}" srcOrd="6" destOrd="0" presId="urn:microsoft.com/office/officeart/2005/8/layout/vList3"/>
    <dgm:cxn modelId="{63C26A14-2FE2-4DD7-A77D-05FEFB342319}" type="presParOf" srcId="{4F0F2BDF-6DF0-4CED-AE3D-9C6EF21FE2F8}" destId="{1CB5005C-A393-499C-80C2-E43A932D3DF4}" srcOrd="0" destOrd="0" presId="urn:microsoft.com/office/officeart/2005/8/layout/vList3"/>
    <dgm:cxn modelId="{9E107390-D2F6-4F94-9A9F-492C362E5DBE}" type="presParOf" srcId="{4F0F2BDF-6DF0-4CED-AE3D-9C6EF21FE2F8}" destId="{6A65E327-464E-43E8-AD9D-A1207A914135}" srcOrd="1" destOrd="0" presId="urn:microsoft.com/office/officeart/2005/8/layout/vList3"/>
    <dgm:cxn modelId="{68EC692D-A073-4C5C-82FE-872410B7004E}" type="presParOf" srcId="{A4E5DB27-8885-4D38-9A3B-20640829FB57}" destId="{C3A63186-B07D-431F-A511-17E6AB621971}" srcOrd="7" destOrd="0" presId="urn:microsoft.com/office/officeart/2005/8/layout/vList3"/>
    <dgm:cxn modelId="{141D4D09-A539-4A69-BCB0-31F06270FC5D}" type="presParOf" srcId="{A4E5DB27-8885-4D38-9A3B-20640829FB57}" destId="{83080F6D-E4BE-4976-8646-A707D99A3EAC}" srcOrd="8" destOrd="0" presId="urn:microsoft.com/office/officeart/2005/8/layout/vList3"/>
    <dgm:cxn modelId="{02323C64-FA86-4D55-AFEF-05E62945312B}" type="presParOf" srcId="{83080F6D-E4BE-4976-8646-A707D99A3EAC}" destId="{2A37EEDD-CC33-4E97-942B-7C687A491B22}" srcOrd="0" destOrd="0" presId="urn:microsoft.com/office/officeart/2005/8/layout/vList3"/>
    <dgm:cxn modelId="{44EF206D-ECFB-468F-A94C-46B4BC38978D}" type="presParOf" srcId="{83080F6D-E4BE-4976-8646-A707D99A3EAC}" destId="{40099EB5-C7B6-4AB7-AC53-34273DA0A5E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B21B2E-8DC6-452C-A59E-2CBF14E9FBE9}" type="doc">
      <dgm:prSet loTypeId="urn:microsoft.com/office/officeart/2005/8/layout/process1" loCatId="process" qsTypeId="urn:microsoft.com/office/officeart/2005/8/quickstyle/simple1" qsCatId="simple" csTypeId="urn:microsoft.com/office/officeart/2005/8/colors/accent1_1" csCatId="accent1"/>
      <dgm:spPr/>
      <dgm:t>
        <a:bodyPr/>
        <a:lstStyle/>
        <a:p>
          <a:pPr rtl="1"/>
          <a:endParaRPr lang="fa-IR"/>
        </a:p>
      </dgm:t>
    </dgm:pt>
    <dgm:pt modelId="{387B8599-8B3F-4F6B-9D93-1CDB483AB48E}">
      <dgm:prSet/>
      <dgm:spPr/>
      <dgm:t>
        <a:bodyPr/>
        <a:lstStyle/>
        <a:p>
          <a:pPr rtl="0"/>
          <a:r>
            <a:rPr lang="en-US" b="1"/>
            <a:t>The WHO sets the tolerable upper intake amount for iodine as 500 mcg daily for pregnant women, while the IOM uses 1100 mcg daily for adults and pregnant women &gt;19 years of age.</a:t>
          </a:r>
          <a:endParaRPr lang="fa-IR"/>
        </a:p>
      </dgm:t>
    </dgm:pt>
    <dgm:pt modelId="{E097B231-B680-4858-BE91-585CC970C6FB}" type="parTrans" cxnId="{9F2B757F-FFDA-4B71-8ECC-1B1DACA5A365}">
      <dgm:prSet/>
      <dgm:spPr/>
      <dgm:t>
        <a:bodyPr/>
        <a:lstStyle/>
        <a:p>
          <a:pPr rtl="1"/>
          <a:endParaRPr lang="fa-IR"/>
        </a:p>
      </dgm:t>
    </dgm:pt>
    <dgm:pt modelId="{29C1D64D-9215-4C82-85B4-09DE8DD7FEC0}" type="sibTrans" cxnId="{9F2B757F-FFDA-4B71-8ECC-1B1DACA5A365}">
      <dgm:prSet/>
      <dgm:spPr/>
      <dgm:t>
        <a:bodyPr/>
        <a:lstStyle/>
        <a:p>
          <a:pPr rtl="1"/>
          <a:endParaRPr lang="fa-IR"/>
        </a:p>
      </dgm:t>
    </dgm:pt>
    <dgm:pt modelId="{5F8E4CBD-8BD0-4A2B-ACD8-3BDC9BC9D1BB}">
      <dgm:prSet/>
      <dgm:spPr/>
      <dgm:t>
        <a:bodyPr/>
        <a:lstStyle/>
        <a:p>
          <a:pPr rtl="0"/>
          <a:r>
            <a:rPr lang="en-US" b="1"/>
            <a:t>The tolerable upper intake amount for iodine, as established by European and United States expert committees, ranges from 600 to 1100 mcg daily for adults and pregnant women &gt;19</a:t>
          </a:r>
          <a:br>
            <a:rPr lang="en-US" b="1"/>
          </a:br>
          <a:r>
            <a:rPr lang="en-US" b="1"/>
            <a:t>years age .</a:t>
          </a:r>
          <a:endParaRPr lang="fa-IR"/>
        </a:p>
      </dgm:t>
    </dgm:pt>
    <dgm:pt modelId="{CCA39964-7C20-4DEC-BDC6-483FAB4B7759}" type="parTrans" cxnId="{B3DDE3CD-5A81-4188-9325-29307025E2E4}">
      <dgm:prSet/>
      <dgm:spPr/>
      <dgm:t>
        <a:bodyPr/>
        <a:lstStyle/>
        <a:p>
          <a:pPr rtl="1"/>
          <a:endParaRPr lang="fa-IR"/>
        </a:p>
      </dgm:t>
    </dgm:pt>
    <dgm:pt modelId="{E0A01C44-3109-47C1-8673-3760CDFB81FE}" type="sibTrans" cxnId="{B3DDE3CD-5A81-4188-9325-29307025E2E4}">
      <dgm:prSet/>
      <dgm:spPr/>
      <dgm:t>
        <a:bodyPr/>
        <a:lstStyle/>
        <a:p>
          <a:pPr rtl="1"/>
          <a:endParaRPr lang="fa-IR"/>
        </a:p>
      </dgm:t>
    </dgm:pt>
    <dgm:pt modelId="{FF5350C7-C2FD-40CE-BF5E-74A78D125AE3}">
      <dgm:prSet/>
      <dgm:spPr/>
      <dgm:t>
        <a:bodyPr/>
        <a:lstStyle/>
        <a:p>
          <a:pPr rtl="0"/>
          <a:r>
            <a:rPr lang="en-US" b="1"/>
            <a:t>For adolescents 15 to 17 years, it ranges from 500 to 900 mcg daily and for younger children, 200 to 450 mcg/day.</a:t>
          </a:r>
          <a:endParaRPr lang="fa-IR"/>
        </a:p>
      </dgm:t>
    </dgm:pt>
    <dgm:pt modelId="{F580B85D-7B8E-4B68-BF9A-F626FD345137}" type="parTrans" cxnId="{A3A0DE87-9197-417E-8DD3-1433004BC1E0}">
      <dgm:prSet/>
      <dgm:spPr/>
      <dgm:t>
        <a:bodyPr/>
        <a:lstStyle/>
        <a:p>
          <a:pPr rtl="1"/>
          <a:endParaRPr lang="fa-IR"/>
        </a:p>
      </dgm:t>
    </dgm:pt>
    <dgm:pt modelId="{8239DD8E-3056-4CE5-9314-B84B3A03B7E8}" type="sibTrans" cxnId="{A3A0DE87-9197-417E-8DD3-1433004BC1E0}">
      <dgm:prSet/>
      <dgm:spPr/>
      <dgm:t>
        <a:bodyPr/>
        <a:lstStyle/>
        <a:p>
          <a:pPr rtl="1"/>
          <a:endParaRPr lang="fa-IR"/>
        </a:p>
      </dgm:t>
    </dgm:pt>
    <dgm:pt modelId="{9C893782-FE2E-46E7-BB1F-71B9976AABB8}">
      <dgm:prSet/>
      <dgm:spPr/>
      <dgm:t>
        <a:bodyPr/>
        <a:lstStyle/>
        <a:p>
          <a:pPr rtl="0"/>
          <a:r>
            <a:rPr lang="en-US" b="1"/>
            <a:t>Smoking reduces iodine in breast milk due to inhibition of iodine transport into the milk by thiocyanate found in cigarette smoke . </a:t>
          </a:r>
          <a:endParaRPr lang="fa-IR"/>
        </a:p>
      </dgm:t>
    </dgm:pt>
    <dgm:pt modelId="{A7A22AA3-1C53-44E9-9655-C5ABB67B1F96}" type="parTrans" cxnId="{6F02CBA4-0F0A-4FF7-A307-323216CB9D72}">
      <dgm:prSet/>
      <dgm:spPr/>
      <dgm:t>
        <a:bodyPr/>
        <a:lstStyle/>
        <a:p>
          <a:pPr rtl="1"/>
          <a:endParaRPr lang="fa-IR"/>
        </a:p>
      </dgm:t>
    </dgm:pt>
    <dgm:pt modelId="{19350444-68B7-45CE-9F57-ECFA54B1163C}" type="sibTrans" cxnId="{6F02CBA4-0F0A-4FF7-A307-323216CB9D72}">
      <dgm:prSet/>
      <dgm:spPr/>
      <dgm:t>
        <a:bodyPr/>
        <a:lstStyle/>
        <a:p>
          <a:pPr rtl="1"/>
          <a:endParaRPr lang="fa-IR"/>
        </a:p>
      </dgm:t>
    </dgm:pt>
    <dgm:pt modelId="{4EC092CD-E459-49C0-874F-617CD8DB11DE}" type="pres">
      <dgm:prSet presAssocID="{58B21B2E-8DC6-452C-A59E-2CBF14E9FBE9}" presName="Name0" presStyleCnt="0">
        <dgm:presLayoutVars>
          <dgm:dir/>
          <dgm:resizeHandles val="exact"/>
        </dgm:presLayoutVars>
      </dgm:prSet>
      <dgm:spPr/>
      <dgm:t>
        <a:bodyPr/>
        <a:lstStyle/>
        <a:p>
          <a:pPr rtl="1"/>
          <a:endParaRPr lang="fa-IR"/>
        </a:p>
      </dgm:t>
    </dgm:pt>
    <dgm:pt modelId="{6408492A-7FA8-4DF7-8184-6589086DE362}" type="pres">
      <dgm:prSet presAssocID="{387B8599-8B3F-4F6B-9D93-1CDB483AB48E}" presName="node" presStyleLbl="node1" presStyleIdx="0" presStyleCnt="4">
        <dgm:presLayoutVars>
          <dgm:bulletEnabled val="1"/>
        </dgm:presLayoutVars>
      </dgm:prSet>
      <dgm:spPr/>
      <dgm:t>
        <a:bodyPr/>
        <a:lstStyle/>
        <a:p>
          <a:pPr rtl="1"/>
          <a:endParaRPr lang="fa-IR"/>
        </a:p>
      </dgm:t>
    </dgm:pt>
    <dgm:pt modelId="{D5BF9420-57B5-4826-B328-F2E0EAE42F16}" type="pres">
      <dgm:prSet presAssocID="{29C1D64D-9215-4C82-85B4-09DE8DD7FEC0}" presName="sibTrans" presStyleLbl="sibTrans2D1" presStyleIdx="0" presStyleCnt="3"/>
      <dgm:spPr/>
      <dgm:t>
        <a:bodyPr/>
        <a:lstStyle/>
        <a:p>
          <a:pPr rtl="1"/>
          <a:endParaRPr lang="fa-IR"/>
        </a:p>
      </dgm:t>
    </dgm:pt>
    <dgm:pt modelId="{A7D12043-30FF-44A6-8CB4-6B63C819B3DF}" type="pres">
      <dgm:prSet presAssocID="{29C1D64D-9215-4C82-85B4-09DE8DD7FEC0}" presName="connectorText" presStyleLbl="sibTrans2D1" presStyleIdx="0" presStyleCnt="3"/>
      <dgm:spPr/>
      <dgm:t>
        <a:bodyPr/>
        <a:lstStyle/>
        <a:p>
          <a:pPr rtl="1"/>
          <a:endParaRPr lang="fa-IR"/>
        </a:p>
      </dgm:t>
    </dgm:pt>
    <dgm:pt modelId="{0DA76A6F-599F-427A-B2D4-1EBA0B58C2F8}" type="pres">
      <dgm:prSet presAssocID="{5F8E4CBD-8BD0-4A2B-ACD8-3BDC9BC9D1BB}" presName="node" presStyleLbl="node1" presStyleIdx="1" presStyleCnt="4">
        <dgm:presLayoutVars>
          <dgm:bulletEnabled val="1"/>
        </dgm:presLayoutVars>
      </dgm:prSet>
      <dgm:spPr/>
      <dgm:t>
        <a:bodyPr/>
        <a:lstStyle/>
        <a:p>
          <a:pPr rtl="1"/>
          <a:endParaRPr lang="fa-IR"/>
        </a:p>
      </dgm:t>
    </dgm:pt>
    <dgm:pt modelId="{5F139B07-1D43-4FCB-BB37-20579F4D245A}" type="pres">
      <dgm:prSet presAssocID="{E0A01C44-3109-47C1-8673-3760CDFB81FE}" presName="sibTrans" presStyleLbl="sibTrans2D1" presStyleIdx="1" presStyleCnt="3"/>
      <dgm:spPr/>
      <dgm:t>
        <a:bodyPr/>
        <a:lstStyle/>
        <a:p>
          <a:pPr rtl="1"/>
          <a:endParaRPr lang="fa-IR"/>
        </a:p>
      </dgm:t>
    </dgm:pt>
    <dgm:pt modelId="{D8BBFF6C-A92D-4027-B4FD-B17D64FDC5AC}" type="pres">
      <dgm:prSet presAssocID="{E0A01C44-3109-47C1-8673-3760CDFB81FE}" presName="connectorText" presStyleLbl="sibTrans2D1" presStyleIdx="1" presStyleCnt="3"/>
      <dgm:spPr/>
      <dgm:t>
        <a:bodyPr/>
        <a:lstStyle/>
        <a:p>
          <a:pPr rtl="1"/>
          <a:endParaRPr lang="fa-IR"/>
        </a:p>
      </dgm:t>
    </dgm:pt>
    <dgm:pt modelId="{64825930-888A-45E9-B6B3-7E5B85310C67}" type="pres">
      <dgm:prSet presAssocID="{FF5350C7-C2FD-40CE-BF5E-74A78D125AE3}" presName="node" presStyleLbl="node1" presStyleIdx="2" presStyleCnt="4">
        <dgm:presLayoutVars>
          <dgm:bulletEnabled val="1"/>
        </dgm:presLayoutVars>
      </dgm:prSet>
      <dgm:spPr/>
      <dgm:t>
        <a:bodyPr/>
        <a:lstStyle/>
        <a:p>
          <a:pPr rtl="1"/>
          <a:endParaRPr lang="fa-IR"/>
        </a:p>
      </dgm:t>
    </dgm:pt>
    <dgm:pt modelId="{03E2C107-ECDC-4D51-92FD-916E27C651CA}" type="pres">
      <dgm:prSet presAssocID="{8239DD8E-3056-4CE5-9314-B84B3A03B7E8}" presName="sibTrans" presStyleLbl="sibTrans2D1" presStyleIdx="2" presStyleCnt="3"/>
      <dgm:spPr/>
      <dgm:t>
        <a:bodyPr/>
        <a:lstStyle/>
        <a:p>
          <a:pPr rtl="1"/>
          <a:endParaRPr lang="fa-IR"/>
        </a:p>
      </dgm:t>
    </dgm:pt>
    <dgm:pt modelId="{1E80A468-DA6F-4254-85EC-73C457A49587}" type="pres">
      <dgm:prSet presAssocID="{8239DD8E-3056-4CE5-9314-B84B3A03B7E8}" presName="connectorText" presStyleLbl="sibTrans2D1" presStyleIdx="2" presStyleCnt="3"/>
      <dgm:spPr/>
      <dgm:t>
        <a:bodyPr/>
        <a:lstStyle/>
        <a:p>
          <a:pPr rtl="1"/>
          <a:endParaRPr lang="fa-IR"/>
        </a:p>
      </dgm:t>
    </dgm:pt>
    <dgm:pt modelId="{6EE2732F-C55F-4485-9339-E666B126A9D0}" type="pres">
      <dgm:prSet presAssocID="{9C893782-FE2E-46E7-BB1F-71B9976AABB8}" presName="node" presStyleLbl="node1" presStyleIdx="3" presStyleCnt="4">
        <dgm:presLayoutVars>
          <dgm:bulletEnabled val="1"/>
        </dgm:presLayoutVars>
      </dgm:prSet>
      <dgm:spPr/>
      <dgm:t>
        <a:bodyPr/>
        <a:lstStyle/>
        <a:p>
          <a:pPr rtl="1"/>
          <a:endParaRPr lang="fa-IR"/>
        </a:p>
      </dgm:t>
    </dgm:pt>
  </dgm:ptLst>
  <dgm:cxnLst>
    <dgm:cxn modelId="{2B079717-D32E-453D-ABA6-CACF1CE31F24}" type="presOf" srcId="{29C1D64D-9215-4C82-85B4-09DE8DD7FEC0}" destId="{D5BF9420-57B5-4826-B328-F2E0EAE42F16}" srcOrd="0" destOrd="0" presId="urn:microsoft.com/office/officeart/2005/8/layout/process1"/>
    <dgm:cxn modelId="{B3C19E25-4A69-43CF-919A-5693946B1597}" type="presOf" srcId="{E0A01C44-3109-47C1-8673-3760CDFB81FE}" destId="{D8BBFF6C-A92D-4027-B4FD-B17D64FDC5AC}" srcOrd="1" destOrd="0" presId="urn:microsoft.com/office/officeart/2005/8/layout/process1"/>
    <dgm:cxn modelId="{A8A4797C-4A90-4EAE-8CF9-8F7EFBA094D0}" type="presOf" srcId="{29C1D64D-9215-4C82-85B4-09DE8DD7FEC0}" destId="{A7D12043-30FF-44A6-8CB4-6B63C819B3DF}" srcOrd="1" destOrd="0" presId="urn:microsoft.com/office/officeart/2005/8/layout/process1"/>
    <dgm:cxn modelId="{EC238E99-F95B-4FA1-99EC-83D53159C0DA}" type="presOf" srcId="{8239DD8E-3056-4CE5-9314-B84B3A03B7E8}" destId="{03E2C107-ECDC-4D51-92FD-916E27C651CA}" srcOrd="0" destOrd="0" presId="urn:microsoft.com/office/officeart/2005/8/layout/process1"/>
    <dgm:cxn modelId="{A3A0DE87-9197-417E-8DD3-1433004BC1E0}" srcId="{58B21B2E-8DC6-452C-A59E-2CBF14E9FBE9}" destId="{FF5350C7-C2FD-40CE-BF5E-74A78D125AE3}" srcOrd="2" destOrd="0" parTransId="{F580B85D-7B8E-4B68-BF9A-F626FD345137}" sibTransId="{8239DD8E-3056-4CE5-9314-B84B3A03B7E8}"/>
    <dgm:cxn modelId="{D2166D6D-4F6F-4D97-BB78-B01DCEA9FE45}" type="presOf" srcId="{58B21B2E-8DC6-452C-A59E-2CBF14E9FBE9}" destId="{4EC092CD-E459-49C0-874F-617CD8DB11DE}" srcOrd="0" destOrd="0" presId="urn:microsoft.com/office/officeart/2005/8/layout/process1"/>
    <dgm:cxn modelId="{B3DDE3CD-5A81-4188-9325-29307025E2E4}" srcId="{58B21B2E-8DC6-452C-A59E-2CBF14E9FBE9}" destId="{5F8E4CBD-8BD0-4A2B-ACD8-3BDC9BC9D1BB}" srcOrd="1" destOrd="0" parTransId="{CCA39964-7C20-4DEC-BDC6-483FAB4B7759}" sibTransId="{E0A01C44-3109-47C1-8673-3760CDFB81FE}"/>
    <dgm:cxn modelId="{F14A006C-324B-443B-8319-193C1815FD6B}" type="presOf" srcId="{5F8E4CBD-8BD0-4A2B-ACD8-3BDC9BC9D1BB}" destId="{0DA76A6F-599F-427A-B2D4-1EBA0B58C2F8}" srcOrd="0" destOrd="0" presId="urn:microsoft.com/office/officeart/2005/8/layout/process1"/>
    <dgm:cxn modelId="{65AF096C-BB6C-4B63-AB95-6D6B709DC001}" type="presOf" srcId="{E0A01C44-3109-47C1-8673-3760CDFB81FE}" destId="{5F139B07-1D43-4FCB-BB37-20579F4D245A}" srcOrd="0" destOrd="0" presId="urn:microsoft.com/office/officeart/2005/8/layout/process1"/>
    <dgm:cxn modelId="{145E45FB-4CAC-4802-BBA5-84AEB7923400}" type="presOf" srcId="{9C893782-FE2E-46E7-BB1F-71B9976AABB8}" destId="{6EE2732F-C55F-4485-9339-E666B126A9D0}" srcOrd="0" destOrd="0" presId="urn:microsoft.com/office/officeart/2005/8/layout/process1"/>
    <dgm:cxn modelId="{835599E5-BCD0-4021-A1F3-941A6CC83F4A}" type="presOf" srcId="{387B8599-8B3F-4F6B-9D93-1CDB483AB48E}" destId="{6408492A-7FA8-4DF7-8184-6589086DE362}" srcOrd="0" destOrd="0" presId="urn:microsoft.com/office/officeart/2005/8/layout/process1"/>
    <dgm:cxn modelId="{C2FD9639-B339-46DD-B9A1-22B88568A6AD}" type="presOf" srcId="{8239DD8E-3056-4CE5-9314-B84B3A03B7E8}" destId="{1E80A468-DA6F-4254-85EC-73C457A49587}" srcOrd="1" destOrd="0" presId="urn:microsoft.com/office/officeart/2005/8/layout/process1"/>
    <dgm:cxn modelId="{6F02CBA4-0F0A-4FF7-A307-323216CB9D72}" srcId="{58B21B2E-8DC6-452C-A59E-2CBF14E9FBE9}" destId="{9C893782-FE2E-46E7-BB1F-71B9976AABB8}" srcOrd="3" destOrd="0" parTransId="{A7A22AA3-1C53-44E9-9655-C5ABB67B1F96}" sibTransId="{19350444-68B7-45CE-9F57-ECFA54B1163C}"/>
    <dgm:cxn modelId="{9F2B757F-FFDA-4B71-8ECC-1B1DACA5A365}" srcId="{58B21B2E-8DC6-452C-A59E-2CBF14E9FBE9}" destId="{387B8599-8B3F-4F6B-9D93-1CDB483AB48E}" srcOrd="0" destOrd="0" parTransId="{E097B231-B680-4858-BE91-585CC970C6FB}" sibTransId="{29C1D64D-9215-4C82-85B4-09DE8DD7FEC0}"/>
    <dgm:cxn modelId="{0F94FDCC-70E4-45B1-A23D-AA2D9AFA6939}" type="presOf" srcId="{FF5350C7-C2FD-40CE-BF5E-74A78D125AE3}" destId="{64825930-888A-45E9-B6B3-7E5B85310C67}" srcOrd="0" destOrd="0" presId="urn:microsoft.com/office/officeart/2005/8/layout/process1"/>
    <dgm:cxn modelId="{02AACB1E-FA19-42AF-8F4A-3475604FAA8E}" type="presParOf" srcId="{4EC092CD-E459-49C0-874F-617CD8DB11DE}" destId="{6408492A-7FA8-4DF7-8184-6589086DE362}" srcOrd="0" destOrd="0" presId="urn:microsoft.com/office/officeart/2005/8/layout/process1"/>
    <dgm:cxn modelId="{A3848367-B590-4663-8394-B213D7802BCA}" type="presParOf" srcId="{4EC092CD-E459-49C0-874F-617CD8DB11DE}" destId="{D5BF9420-57B5-4826-B328-F2E0EAE42F16}" srcOrd="1" destOrd="0" presId="urn:microsoft.com/office/officeart/2005/8/layout/process1"/>
    <dgm:cxn modelId="{B7F86ECB-C2D3-4BF1-9FD8-0E31497CD2FB}" type="presParOf" srcId="{D5BF9420-57B5-4826-B328-F2E0EAE42F16}" destId="{A7D12043-30FF-44A6-8CB4-6B63C819B3DF}" srcOrd="0" destOrd="0" presId="urn:microsoft.com/office/officeart/2005/8/layout/process1"/>
    <dgm:cxn modelId="{C74E8272-2CB2-4BC8-A9ED-B47E4A2CEA78}" type="presParOf" srcId="{4EC092CD-E459-49C0-874F-617CD8DB11DE}" destId="{0DA76A6F-599F-427A-B2D4-1EBA0B58C2F8}" srcOrd="2" destOrd="0" presId="urn:microsoft.com/office/officeart/2005/8/layout/process1"/>
    <dgm:cxn modelId="{F3F1BA9B-EF81-4F8C-9436-AC3B477A04E3}" type="presParOf" srcId="{4EC092CD-E459-49C0-874F-617CD8DB11DE}" destId="{5F139B07-1D43-4FCB-BB37-20579F4D245A}" srcOrd="3" destOrd="0" presId="urn:microsoft.com/office/officeart/2005/8/layout/process1"/>
    <dgm:cxn modelId="{108E7FF7-87C3-445A-83F0-7D562F1DB11F}" type="presParOf" srcId="{5F139B07-1D43-4FCB-BB37-20579F4D245A}" destId="{D8BBFF6C-A92D-4027-B4FD-B17D64FDC5AC}" srcOrd="0" destOrd="0" presId="urn:microsoft.com/office/officeart/2005/8/layout/process1"/>
    <dgm:cxn modelId="{185E3BB9-7E21-4F19-9611-EEC218D20E1E}" type="presParOf" srcId="{4EC092CD-E459-49C0-874F-617CD8DB11DE}" destId="{64825930-888A-45E9-B6B3-7E5B85310C67}" srcOrd="4" destOrd="0" presId="urn:microsoft.com/office/officeart/2005/8/layout/process1"/>
    <dgm:cxn modelId="{67FDE822-26DC-4450-B8D0-35940B1BEF27}" type="presParOf" srcId="{4EC092CD-E459-49C0-874F-617CD8DB11DE}" destId="{03E2C107-ECDC-4D51-92FD-916E27C651CA}" srcOrd="5" destOrd="0" presId="urn:microsoft.com/office/officeart/2005/8/layout/process1"/>
    <dgm:cxn modelId="{9951E6AC-7499-45F0-B213-C0862E304CC0}" type="presParOf" srcId="{03E2C107-ECDC-4D51-92FD-916E27C651CA}" destId="{1E80A468-DA6F-4254-85EC-73C457A49587}" srcOrd="0" destOrd="0" presId="urn:microsoft.com/office/officeart/2005/8/layout/process1"/>
    <dgm:cxn modelId="{526C63F1-41B0-4450-B7A4-5269F0B0E87D}" type="presParOf" srcId="{4EC092CD-E459-49C0-874F-617CD8DB11DE}" destId="{6EE2732F-C55F-4485-9339-E666B126A9D0}"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79FA54-510D-438B-896B-4613404D3D7F}" type="doc">
      <dgm:prSet loTypeId="urn:microsoft.com/office/officeart/2005/8/layout/hList7" loCatId="list" qsTypeId="urn:microsoft.com/office/officeart/2005/8/quickstyle/simple1" qsCatId="simple" csTypeId="urn:microsoft.com/office/officeart/2005/8/colors/accent0_2" csCatId="mainScheme" phldr="1"/>
      <dgm:spPr/>
      <dgm:t>
        <a:bodyPr/>
        <a:lstStyle/>
        <a:p>
          <a:pPr rtl="1"/>
          <a:endParaRPr lang="fa-IR"/>
        </a:p>
      </dgm:t>
    </dgm:pt>
    <dgm:pt modelId="{04BA40C8-8C63-43FA-BA81-40D015D60120}">
      <dgm:prSet custT="1"/>
      <dgm:spPr/>
      <dgm:t>
        <a:bodyPr/>
        <a:lstStyle/>
        <a:p>
          <a:pPr rtl="0"/>
          <a:endParaRPr lang="en-US" sz="1200" b="1" dirty="0"/>
        </a:p>
        <a:p>
          <a:pPr rtl="0"/>
          <a:endParaRPr lang="en-US" sz="1200" b="1" dirty="0"/>
        </a:p>
        <a:p>
          <a:pPr rtl="0"/>
          <a:r>
            <a:rPr lang="en-US" sz="1200" b="1" dirty="0">
              <a:solidFill>
                <a:schemeClr val="tx1"/>
              </a:solidFill>
            </a:rPr>
            <a:t>In Denmark, mothers who smoke have reduced</a:t>
          </a:r>
          <a:br>
            <a:rPr lang="en-US" sz="1200" b="1" dirty="0">
              <a:solidFill>
                <a:schemeClr val="tx1"/>
              </a:solidFill>
            </a:rPr>
          </a:br>
          <a:r>
            <a:rPr lang="en-US" sz="1200" b="1" dirty="0">
              <a:solidFill>
                <a:schemeClr val="tx1"/>
              </a:solidFill>
            </a:rPr>
            <a:t>iodine in their breast milk (26 versus 54 mcg/L in nonsmokers despite identical urine iodine concentrations), and their infants have reduced urinary iodine concentrations (33 versus 40</a:t>
          </a:r>
          <a:br>
            <a:rPr lang="en-US" sz="1200" b="1" dirty="0">
              <a:solidFill>
                <a:schemeClr val="tx1"/>
              </a:solidFill>
            </a:rPr>
          </a:br>
          <a:r>
            <a:rPr lang="en-US" sz="1200" b="1" dirty="0">
              <a:solidFill>
                <a:schemeClr val="tx1"/>
              </a:solidFill>
            </a:rPr>
            <a:t>mcg/L in nonsmokers) . </a:t>
          </a:r>
          <a:endParaRPr lang="fa-IR" sz="1200" dirty="0">
            <a:solidFill>
              <a:schemeClr val="tx1"/>
            </a:solidFill>
          </a:endParaRPr>
        </a:p>
      </dgm:t>
    </dgm:pt>
    <dgm:pt modelId="{F9CC794A-6C52-441E-85BC-7459886E4B93}" type="parTrans" cxnId="{AAF4E392-41E9-44AA-B1CF-1F08B78A5A78}">
      <dgm:prSet/>
      <dgm:spPr/>
      <dgm:t>
        <a:bodyPr/>
        <a:lstStyle/>
        <a:p>
          <a:pPr rtl="1"/>
          <a:endParaRPr lang="fa-IR"/>
        </a:p>
      </dgm:t>
    </dgm:pt>
    <dgm:pt modelId="{5AF2402C-8BDA-4022-AE87-6563E1FA473F}" type="sibTrans" cxnId="{AAF4E392-41E9-44AA-B1CF-1F08B78A5A78}">
      <dgm:prSet/>
      <dgm:spPr/>
      <dgm:t>
        <a:bodyPr/>
        <a:lstStyle/>
        <a:p>
          <a:pPr rtl="1"/>
          <a:endParaRPr lang="fa-IR"/>
        </a:p>
      </dgm:t>
    </dgm:pt>
    <dgm:pt modelId="{74D1C842-B6FE-4E58-B15F-D491E6F1A6BA}">
      <dgm:prSet custT="1"/>
      <dgm:spPr/>
      <dgm:t>
        <a:bodyPr/>
        <a:lstStyle/>
        <a:p>
          <a:pPr rtl="0"/>
          <a:r>
            <a:rPr lang="en-US" sz="1200" b="1" dirty="0">
              <a:solidFill>
                <a:schemeClr val="tx1"/>
              </a:solidFill>
            </a:rPr>
            <a:t>Smoking cessation efforts are important in this population.</a:t>
          </a:r>
          <a:br>
            <a:rPr lang="en-US" sz="1200" b="1" dirty="0">
              <a:solidFill>
                <a:schemeClr val="tx1"/>
              </a:solidFill>
            </a:rPr>
          </a:br>
          <a:r>
            <a:rPr lang="en-US" sz="1200" b="1" dirty="0">
              <a:solidFill>
                <a:schemeClr val="tx1"/>
              </a:solidFill>
            </a:rPr>
            <a:t>Sustaining iodine sufficiency — Regular monitoring of iodine nutrition is essential for sustaining iodine sufficiency .</a:t>
          </a:r>
          <a:endParaRPr lang="fa-IR" sz="1200" dirty="0">
            <a:solidFill>
              <a:schemeClr val="tx1"/>
            </a:solidFill>
          </a:endParaRPr>
        </a:p>
      </dgm:t>
    </dgm:pt>
    <dgm:pt modelId="{3B073A26-DBC5-47B2-8B6D-F4FA57A49EED}" type="parTrans" cxnId="{1EA98D70-D107-4C4A-B1EE-DA76CBA51B2C}">
      <dgm:prSet/>
      <dgm:spPr/>
      <dgm:t>
        <a:bodyPr/>
        <a:lstStyle/>
        <a:p>
          <a:pPr rtl="1"/>
          <a:endParaRPr lang="fa-IR"/>
        </a:p>
      </dgm:t>
    </dgm:pt>
    <dgm:pt modelId="{A8541B14-960E-46A8-B8CC-03D775B0F2B9}" type="sibTrans" cxnId="{1EA98D70-D107-4C4A-B1EE-DA76CBA51B2C}">
      <dgm:prSet/>
      <dgm:spPr/>
      <dgm:t>
        <a:bodyPr/>
        <a:lstStyle/>
        <a:p>
          <a:pPr rtl="1"/>
          <a:endParaRPr lang="fa-IR"/>
        </a:p>
      </dgm:t>
    </dgm:pt>
    <dgm:pt modelId="{C0ACC14C-F0DB-4F54-AB0F-1107CE1E58E5}">
      <dgm:prSet custT="1"/>
      <dgm:spPr/>
      <dgm:t>
        <a:bodyPr/>
        <a:lstStyle/>
        <a:p>
          <a:pPr rtl="0"/>
          <a:r>
            <a:rPr lang="en-US" sz="1400" b="1" dirty="0">
              <a:solidFill>
                <a:schemeClr val="tx1"/>
              </a:solidFill>
            </a:rPr>
            <a:t>Iodine deficiency has recurred in some countries with</a:t>
          </a:r>
          <a:br>
            <a:rPr lang="en-US" sz="1400" b="1" dirty="0">
              <a:solidFill>
                <a:schemeClr val="tx1"/>
              </a:solidFill>
            </a:rPr>
          </a:br>
          <a:r>
            <a:rPr lang="en-US" sz="1400" b="1" dirty="0">
              <a:solidFill>
                <a:schemeClr val="tx1"/>
              </a:solidFill>
            </a:rPr>
            <a:t>initially successful programs after a regular follow-up program was abandoned</a:t>
          </a:r>
          <a:r>
            <a:rPr lang="en-US" sz="1000" b="1" dirty="0"/>
            <a:t>.</a:t>
          </a:r>
          <a:endParaRPr lang="fa-IR" sz="1000" dirty="0"/>
        </a:p>
      </dgm:t>
    </dgm:pt>
    <dgm:pt modelId="{ECA48296-3381-449E-8F40-8CAF74333639}" type="parTrans" cxnId="{E2858090-B3C7-4747-BF9F-522085652E81}">
      <dgm:prSet/>
      <dgm:spPr/>
      <dgm:t>
        <a:bodyPr/>
        <a:lstStyle/>
        <a:p>
          <a:pPr rtl="1"/>
          <a:endParaRPr lang="fa-IR"/>
        </a:p>
      </dgm:t>
    </dgm:pt>
    <dgm:pt modelId="{A4F0E88B-A7F0-4E91-9F43-8049CE7CEDF2}" type="sibTrans" cxnId="{E2858090-B3C7-4747-BF9F-522085652E81}">
      <dgm:prSet/>
      <dgm:spPr/>
      <dgm:t>
        <a:bodyPr/>
        <a:lstStyle/>
        <a:p>
          <a:pPr rtl="1"/>
          <a:endParaRPr lang="fa-IR"/>
        </a:p>
      </dgm:t>
    </dgm:pt>
    <dgm:pt modelId="{3CF4B5D2-091F-4489-80EE-DA24A9774B63}">
      <dgm:prSet custT="1"/>
      <dgm:spPr/>
      <dgm:t>
        <a:bodyPr/>
        <a:lstStyle/>
        <a:p>
          <a:pPr rtl="0"/>
          <a:r>
            <a:rPr lang="en-US" sz="1200" b="1" dirty="0">
              <a:solidFill>
                <a:schemeClr val="tx1"/>
              </a:solidFill>
            </a:rPr>
            <a:t>Potential contributing factors include a decrease in salt intake, a reduction in the use of iodine salts in</a:t>
          </a:r>
          <a:br>
            <a:rPr lang="en-US" sz="1200" b="1" dirty="0">
              <a:solidFill>
                <a:schemeClr val="tx1"/>
              </a:solidFill>
            </a:rPr>
          </a:br>
          <a:r>
            <a:rPr lang="en-US" sz="1200" b="1" dirty="0">
              <a:solidFill>
                <a:schemeClr val="tx1"/>
              </a:solidFill>
            </a:rPr>
            <a:t>the baking industry, and undoubtedly other unidentified commercial and environmental factors.</a:t>
          </a:r>
          <a:endParaRPr lang="fa-IR" sz="1200" dirty="0">
            <a:solidFill>
              <a:schemeClr val="tx1"/>
            </a:solidFill>
          </a:endParaRPr>
        </a:p>
      </dgm:t>
    </dgm:pt>
    <dgm:pt modelId="{0766A7F4-E363-472B-B8FA-1E9C45C908E2}" type="parTrans" cxnId="{652020A0-8745-4F15-B94B-603FF9860D63}">
      <dgm:prSet/>
      <dgm:spPr/>
      <dgm:t>
        <a:bodyPr/>
        <a:lstStyle/>
        <a:p>
          <a:pPr rtl="1"/>
          <a:endParaRPr lang="fa-IR"/>
        </a:p>
      </dgm:t>
    </dgm:pt>
    <dgm:pt modelId="{2D3F6A2C-8A10-43B1-BDF7-1BC9723A987D}" type="sibTrans" cxnId="{652020A0-8745-4F15-B94B-603FF9860D63}">
      <dgm:prSet/>
      <dgm:spPr/>
      <dgm:t>
        <a:bodyPr/>
        <a:lstStyle/>
        <a:p>
          <a:pPr rtl="1"/>
          <a:endParaRPr lang="fa-IR"/>
        </a:p>
      </dgm:t>
    </dgm:pt>
    <dgm:pt modelId="{202FF71F-A9A9-48DD-9E88-DFBAB95AF6C8}">
      <dgm:prSet custT="1"/>
      <dgm:spPr/>
      <dgm:t>
        <a:bodyPr/>
        <a:lstStyle/>
        <a:p>
          <a:pPr rtl="0"/>
          <a:r>
            <a:rPr lang="en-US" sz="1400" b="1" dirty="0">
              <a:solidFill>
                <a:schemeClr val="tx1"/>
              </a:solidFill>
            </a:rPr>
            <a:t>In some countries that have mandatory programs of salt iodization, inadequate quality</a:t>
          </a:r>
          <a:br>
            <a:rPr lang="en-US" sz="1400" b="1" dirty="0">
              <a:solidFill>
                <a:schemeClr val="tx1"/>
              </a:solidFill>
            </a:rPr>
          </a:br>
          <a:r>
            <a:rPr lang="en-US" sz="1400" b="1" dirty="0">
              <a:solidFill>
                <a:schemeClr val="tx1"/>
              </a:solidFill>
            </a:rPr>
            <a:t>control has caused major fluctuations in dietary iodine intake.</a:t>
          </a:r>
          <a:br>
            <a:rPr lang="en-US" sz="1400" b="1" dirty="0">
              <a:solidFill>
                <a:schemeClr val="tx1"/>
              </a:solidFill>
            </a:rPr>
          </a:br>
          <a:endParaRPr lang="fa-IR" sz="1400" dirty="0">
            <a:solidFill>
              <a:schemeClr val="tx1"/>
            </a:solidFill>
          </a:endParaRPr>
        </a:p>
      </dgm:t>
    </dgm:pt>
    <dgm:pt modelId="{469B966C-1DCB-498C-B201-79866D2BE83C}" type="parTrans" cxnId="{10DB4A4B-FABE-4478-8CE4-B3A57ED3E9BC}">
      <dgm:prSet/>
      <dgm:spPr/>
      <dgm:t>
        <a:bodyPr/>
        <a:lstStyle/>
        <a:p>
          <a:pPr rtl="1"/>
          <a:endParaRPr lang="fa-IR"/>
        </a:p>
      </dgm:t>
    </dgm:pt>
    <dgm:pt modelId="{8D40E704-8682-4EA1-84A4-2DE780D5EBE8}" type="sibTrans" cxnId="{10DB4A4B-FABE-4478-8CE4-B3A57ED3E9BC}">
      <dgm:prSet/>
      <dgm:spPr/>
      <dgm:t>
        <a:bodyPr/>
        <a:lstStyle/>
        <a:p>
          <a:pPr rtl="1"/>
          <a:endParaRPr lang="fa-IR"/>
        </a:p>
      </dgm:t>
    </dgm:pt>
    <dgm:pt modelId="{B2A07E35-C76E-4850-8333-3EE9A9E5D976}" type="pres">
      <dgm:prSet presAssocID="{1979FA54-510D-438B-896B-4613404D3D7F}" presName="Name0" presStyleCnt="0">
        <dgm:presLayoutVars>
          <dgm:dir/>
          <dgm:resizeHandles val="exact"/>
        </dgm:presLayoutVars>
      </dgm:prSet>
      <dgm:spPr/>
      <dgm:t>
        <a:bodyPr/>
        <a:lstStyle/>
        <a:p>
          <a:pPr rtl="1"/>
          <a:endParaRPr lang="fa-IR"/>
        </a:p>
      </dgm:t>
    </dgm:pt>
    <dgm:pt modelId="{6CC4254D-86D6-4A0F-A692-FC8FC218E98F}" type="pres">
      <dgm:prSet presAssocID="{1979FA54-510D-438B-896B-4613404D3D7F}" presName="fgShape" presStyleLbl="fgShp" presStyleIdx="0" presStyleCnt="1" custScaleX="71889" custScaleY="46832" custLinFactY="92647" custLinFactNeighborX="6104" custLinFactNeighborY="100000"/>
      <dgm:spPr/>
    </dgm:pt>
    <dgm:pt modelId="{313C0FA8-EBCD-475B-8A70-C006400C3C84}" type="pres">
      <dgm:prSet presAssocID="{1979FA54-510D-438B-896B-4613404D3D7F}" presName="linComp" presStyleCnt="0"/>
      <dgm:spPr/>
    </dgm:pt>
    <dgm:pt modelId="{48AE1CCD-DE84-4F39-BD16-60B2EB70F0B5}" type="pres">
      <dgm:prSet presAssocID="{04BA40C8-8C63-43FA-BA81-40D015D60120}" presName="compNode" presStyleCnt="0"/>
      <dgm:spPr/>
    </dgm:pt>
    <dgm:pt modelId="{2A969F11-826A-46AA-BC39-4FAF83C44C76}" type="pres">
      <dgm:prSet presAssocID="{04BA40C8-8C63-43FA-BA81-40D015D60120}" presName="bkgdShape" presStyleLbl="node1" presStyleIdx="0" presStyleCnt="5"/>
      <dgm:spPr/>
      <dgm:t>
        <a:bodyPr/>
        <a:lstStyle/>
        <a:p>
          <a:pPr rtl="1"/>
          <a:endParaRPr lang="fa-IR"/>
        </a:p>
      </dgm:t>
    </dgm:pt>
    <dgm:pt modelId="{968D3E26-AE35-4484-97F7-7FCED72CDED2}" type="pres">
      <dgm:prSet presAssocID="{04BA40C8-8C63-43FA-BA81-40D015D60120}" presName="nodeTx" presStyleLbl="node1" presStyleIdx="0" presStyleCnt="5">
        <dgm:presLayoutVars>
          <dgm:bulletEnabled val="1"/>
        </dgm:presLayoutVars>
      </dgm:prSet>
      <dgm:spPr/>
      <dgm:t>
        <a:bodyPr/>
        <a:lstStyle/>
        <a:p>
          <a:pPr rtl="1"/>
          <a:endParaRPr lang="fa-IR"/>
        </a:p>
      </dgm:t>
    </dgm:pt>
    <dgm:pt modelId="{500C72D2-4AF3-4D65-9E98-7B4BC3A6079F}" type="pres">
      <dgm:prSet presAssocID="{04BA40C8-8C63-43FA-BA81-40D015D60120}" presName="invisiNode" presStyleLbl="node1" presStyleIdx="0" presStyleCnt="5"/>
      <dgm:spPr/>
    </dgm:pt>
    <dgm:pt modelId="{85C5593E-DCED-41EB-9EBD-F66EFCD29DC4}" type="pres">
      <dgm:prSet presAssocID="{04BA40C8-8C63-43FA-BA81-40D015D60120}" presName="imagNode" presStyleLbl="fgImgPlace1" presStyleIdx="0" presStyleCnt="5" custLinFactNeighborY="-15632"/>
      <dgm:spPr/>
    </dgm:pt>
    <dgm:pt modelId="{F8A4F12B-A793-4B0B-906B-D2D39B0DFCF1}" type="pres">
      <dgm:prSet presAssocID="{5AF2402C-8BDA-4022-AE87-6563E1FA473F}" presName="sibTrans" presStyleLbl="sibTrans2D1" presStyleIdx="0" presStyleCnt="0"/>
      <dgm:spPr/>
      <dgm:t>
        <a:bodyPr/>
        <a:lstStyle/>
        <a:p>
          <a:pPr rtl="1"/>
          <a:endParaRPr lang="fa-IR"/>
        </a:p>
      </dgm:t>
    </dgm:pt>
    <dgm:pt modelId="{C66EB04D-D121-4130-A6D1-5FF9857C2AF0}" type="pres">
      <dgm:prSet presAssocID="{74D1C842-B6FE-4E58-B15F-D491E6F1A6BA}" presName="compNode" presStyleCnt="0"/>
      <dgm:spPr/>
    </dgm:pt>
    <dgm:pt modelId="{CAA882F9-C89F-47C5-92EF-A9750EBA4C16}" type="pres">
      <dgm:prSet presAssocID="{74D1C842-B6FE-4E58-B15F-D491E6F1A6BA}" presName="bkgdShape" presStyleLbl="node1" presStyleIdx="1" presStyleCnt="5"/>
      <dgm:spPr/>
      <dgm:t>
        <a:bodyPr/>
        <a:lstStyle/>
        <a:p>
          <a:pPr rtl="1"/>
          <a:endParaRPr lang="fa-IR"/>
        </a:p>
      </dgm:t>
    </dgm:pt>
    <dgm:pt modelId="{9E855464-5AA2-44F9-86F9-DD73B454AAC9}" type="pres">
      <dgm:prSet presAssocID="{74D1C842-B6FE-4E58-B15F-D491E6F1A6BA}" presName="nodeTx" presStyleLbl="node1" presStyleIdx="1" presStyleCnt="5">
        <dgm:presLayoutVars>
          <dgm:bulletEnabled val="1"/>
        </dgm:presLayoutVars>
      </dgm:prSet>
      <dgm:spPr/>
      <dgm:t>
        <a:bodyPr/>
        <a:lstStyle/>
        <a:p>
          <a:pPr rtl="1"/>
          <a:endParaRPr lang="fa-IR"/>
        </a:p>
      </dgm:t>
    </dgm:pt>
    <dgm:pt modelId="{BD9D0BEB-06C3-46FD-B24C-BE76A47A503F}" type="pres">
      <dgm:prSet presAssocID="{74D1C842-B6FE-4E58-B15F-D491E6F1A6BA}" presName="invisiNode" presStyleLbl="node1" presStyleIdx="1" presStyleCnt="5"/>
      <dgm:spPr/>
    </dgm:pt>
    <dgm:pt modelId="{5A3D1C79-1830-4DB6-A08E-FFFEB6EB5605}" type="pres">
      <dgm:prSet presAssocID="{74D1C842-B6FE-4E58-B15F-D491E6F1A6BA}" presName="imagNode" presStyleLbl="fgImgPlace1" presStyleIdx="1" presStyleCnt="5" custLinFactNeighborY="-16342"/>
      <dgm:spPr/>
    </dgm:pt>
    <dgm:pt modelId="{E01E19DA-59E7-432A-AAFB-1F8A2A65AE51}" type="pres">
      <dgm:prSet presAssocID="{A8541B14-960E-46A8-B8CC-03D775B0F2B9}" presName="sibTrans" presStyleLbl="sibTrans2D1" presStyleIdx="0" presStyleCnt="0"/>
      <dgm:spPr/>
      <dgm:t>
        <a:bodyPr/>
        <a:lstStyle/>
        <a:p>
          <a:pPr rtl="1"/>
          <a:endParaRPr lang="fa-IR"/>
        </a:p>
      </dgm:t>
    </dgm:pt>
    <dgm:pt modelId="{918CB8C6-7AF6-4C07-8D9F-BC5D662A1D17}" type="pres">
      <dgm:prSet presAssocID="{C0ACC14C-F0DB-4F54-AB0F-1107CE1E58E5}" presName="compNode" presStyleCnt="0"/>
      <dgm:spPr/>
    </dgm:pt>
    <dgm:pt modelId="{61D80BA8-2109-4C1C-9EF4-5A13F8E69432}" type="pres">
      <dgm:prSet presAssocID="{C0ACC14C-F0DB-4F54-AB0F-1107CE1E58E5}" presName="bkgdShape" presStyleLbl="node1" presStyleIdx="2" presStyleCnt="5"/>
      <dgm:spPr/>
      <dgm:t>
        <a:bodyPr/>
        <a:lstStyle/>
        <a:p>
          <a:pPr rtl="1"/>
          <a:endParaRPr lang="fa-IR"/>
        </a:p>
      </dgm:t>
    </dgm:pt>
    <dgm:pt modelId="{51ADE704-6F68-44D8-B088-A04B41A2E427}" type="pres">
      <dgm:prSet presAssocID="{C0ACC14C-F0DB-4F54-AB0F-1107CE1E58E5}" presName="nodeTx" presStyleLbl="node1" presStyleIdx="2" presStyleCnt="5">
        <dgm:presLayoutVars>
          <dgm:bulletEnabled val="1"/>
        </dgm:presLayoutVars>
      </dgm:prSet>
      <dgm:spPr/>
      <dgm:t>
        <a:bodyPr/>
        <a:lstStyle/>
        <a:p>
          <a:pPr rtl="1"/>
          <a:endParaRPr lang="fa-IR"/>
        </a:p>
      </dgm:t>
    </dgm:pt>
    <dgm:pt modelId="{207AA214-0B63-449F-A379-4C7AD5029CD6}" type="pres">
      <dgm:prSet presAssocID="{C0ACC14C-F0DB-4F54-AB0F-1107CE1E58E5}" presName="invisiNode" presStyleLbl="node1" presStyleIdx="2" presStyleCnt="5"/>
      <dgm:spPr/>
    </dgm:pt>
    <dgm:pt modelId="{8EDF6A2D-EB42-41C4-97D4-2BBBCA75B247}" type="pres">
      <dgm:prSet presAssocID="{C0ACC14C-F0DB-4F54-AB0F-1107CE1E58E5}" presName="imagNode" presStyleLbl="fgImgPlace1" presStyleIdx="2" presStyleCnt="5" custLinFactNeighborX="-3553" custLinFactNeighborY="-13500"/>
      <dgm:spPr/>
    </dgm:pt>
    <dgm:pt modelId="{7CBF7E59-65D7-485B-878E-8D47BB4D263D}" type="pres">
      <dgm:prSet presAssocID="{A4F0E88B-A7F0-4E91-9F43-8049CE7CEDF2}" presName="sibTrans" presStyleLbl="sibTrans2D1" presStyleIdx="0" presStyleCnt="0"/>
      <dgm:spPr/>
      <dgm:t>
        <a:bodyPr/>
        <a:lstStyle/>
        <a:p>
          <a:pPr rtl="1"/>
          <a:endParaRPr lang="fa-IR"/>
        </a:p>
      </dgm:t>
    </dgm:pt>
    <dgm:pt modelId="{B6834538-5400-4897-A2FD-0EE7CC9A5BD3}" type="pres">
      <dgm:prSet presAssocID="{3CF4B5D2-091F-4489-80EE-DA24A9774B63}" presName="compNode" presStyleCnt="0"/>
      <dgm:spPr/>
    </dgm:pt>
    <dgm:pt modelId="{146D6C4D-46C8-45B7-AF5A-5E9E98962531}" type="pres">
      <dgm:prSet presAssocID="{3CF4B5D2-091F-4489-80EE-DA24A9774B63}" presName="bkgdShape" presStyleLbl="node1" presStyleIdx="3" presStyleCnt="5"/>
      <dgm:spPr/>
      <dgm:t>
        <a:bodyPr/>
        <a:lstStyle/>
        <a:p>
          <a:pPr rtl="1"/>
          <a:endParaRPr lang="fa-IR"/>
        </a:p>
      </dgm:t>
    </dgm:pt>
    <dgm:pt modelId="{582435B5-178C-41BF-B219-15CC8CBA3C26}" type="pres">
      <dgm:prSet presAssocID="{3CF4B5D2-091F-4489-80EE-DA24A9774B63}" presName="nodeTx" presStyleLbl="node1" presStyleIdx="3" presStyleCnt="5">
        <dgm:presLayoutVars>
          <dgm:bulletEnabled val="1"/>
        </dgm:presLayoutVars>
      </dgm:prSet>
      <dgm:spPr/>
      <dgm:t>
        <a:bodyPr/>
        <a:lstStyle/>
        <a:p>
          <a:pPr rtl="1"/>
          <a:endParaRPr lang="fa-IR"/>
        </a:p>
      </dgm:t>
    </dgm:pt>
    <dgm:pt modelId="{563A85A5-E344-47E5-8912-A2FF05E76D95}" type="pres">
      <dgm:prSet presAssocID="{3CF4B5D2-091F-4489-80EE-DA24A9774B63}" presName="invisiNode" presStyleLbl="node1" presStyleIdx="3" presStyleCnt="5"/>
      <dgm:spPr/>
    </dgm:pt>
    <dgm:pt modelId="{37AB0E65-951C-4E2A-B1D1-DECE68778B86}" type="pres">
      <dgm:prSet presAssocID="{3CF4B5D2-091F-4489-80EE-DA24A9774B63}" presName="imagNode" presStyleLbl="fgImgPlace1" presStyleIdx="3" presStyleCnt="5" custLinFactNeighborX="2842" custLinFactNeighborY="-15631"/>
      <dgm:spPr/>
    </dgm:pt>
    <dgm:pt modelId="{1C96E030-99ED-4C5E-9084-968451ECD7F6}" type="pres">
      <dgm:prSet presAssocID="{2D3F6A2C-8A10-43B1-BDF7-1BC9723A987D}" presName="sibTrans" presStyleLbl="sibTrans2D1" presStyleIdx="0" presStyleCnt="0"/>
      <dgm:spPr/>
      <dgm:t>
        <a:bodyPr/>
        <a:lstStyle/>
        <a:p>
          <a:pPr rtl="1"/>
          <a:endParaRPr lang="fa-IR"/>
        </a:p>
      </dgm:t>
    </dgm:pt>
    <dgm:pt modelId="{F4E122D2-E803-4C4F-884C-67E494636294}" type="pres">
      <dgm:prSet presAssocID="{202FF71F-A9A9-48DD-9E88-DFBAB95AF6C8}" presName="compNode" presStyleCnt="0"/>
      <dgm:spPr/>
    </dgm:pt>
    <dgm:pt modelId="{80A17F8B-9B70-4034-886C-1F1E26CAB648}" type="pres">
      <dgm:prSet presAssocID="{202FF71F-A9A9-48DD-9E88-DFBAB95AF6C8}" presName="bkgdShape" presStyleLbl="node1" presStyleIdx="4" presStyleCnt="5"/>
      <dgm:spPr/>
      <dgm:t>
        <a:bodyPr/>
        <a:lstStyle/>
        <a:p>
          <a:pPr rtl="1"/>
          <a:endParaRPr lang="fa-IR"/>
        </a:p>
      </dgm:t>
    </dgm:pt>
    <dgm:pt modelId="{2475C589-5794-4671-A044-BB7EDF5AF673}" type="pres">
      <dgm:prSet presAssocID="{202FF71F-A9A9-48DD-9E88-DFBAB95AF6C8}" presName="nodeTx" presStyleLbl="node1" presStyleIdx="4" presStyleCnt="5">
        <dgm:presLayoutVars>
          <dgm:bulletEnabled val="1"/>
        </dgm:presLayoutVars>
      </dgm:prSet>
      <dgm:spPr/>
      <dgm:t>
        <a:bodyPr/>
        <a:lstStyle/>
        <a:p>
          <a:pPr rtl="1"/>
          <a:endParaRPr lang="fa-IR"/>
        </a:p>
      </dgm:t>
    </dgm:pt>
    <dgm:pt modelId="{AC36F547-AACB-42D8-BF0D-26D5BC3E5A62}" type="pres">
      <dgm:prSet presAssocID="{202FF71F-A9A9-48DD-9E88-DFBAB95AF6C8}" presName="invisiNode" presStyleLbl="node1" presStyleIdx="4" presStyleCnt="5"/>
      <dgm:spPr/>
    </dgm:pt>
    <dgm:pt modelId="{B5692C22-D758-4497-9F2A-EC176660318F}" type="pres">
      <dgm:prSet presAssocID="{202FF71F-A9A9-48DD-9E88-DFBAB95AF6C8}" presName="imagNode" presStyleLbl="fgImgPlace1" presStyleIdx="4" presStyleCnt="5" custLinFactNeighborX="-2132" custLinFactNeighborY="-14921"/>
      <dgm:spPr/>
    </dgm:pt>
  </dgm:ptLst>
  <dgm:cxnLst>
    <dgm:cxn modelId="{DC1720D6-CBF5-440E-A3A4-EB0B236BB44D}" type="presOf" srcId="{2D3F6A2C-8A10-43B1-BDF7-1BC9723A987D}" destId="{1C96E030-99ED-4C5E-9084-968451ECD7F6}" srcOrd="0" destOrd="0" presId="urn:microsoft.com/office/officeart/2005/8/layout/hList7"/>
    <dgm:cxn modelId="{02EA64D5-B1E0-4F7D-94FE-9AC3EC0A7730}" type="presOf" srcId="{C0ACC14C-F0DB-4F54-AB0F-1107CE1E58E5}" destId="{61D80BA8-2109-4C1C-9EF4-5A13F8E69432}" srcOrd="0" destOrd="0" presId="urn:microsoft.com/office/officeart/2005/8/layout/hList7"/>
    <dgm:cxn modelId="{E51244DF-2F36-4405-A96D-5A49CE86EFBC}" type="presOf" srcId="{3CF4B5D2-091F-4489-80EE-DA24A9774B63}" destId="{146D6C4D-46C8-45B7-AF5A-5E9E98962531}" srcOrd="0" destOrd="0" presId="urn:microsoft.com/office/officeart/2005/8/layout/hList7"/>
    <dgm:cxn modelId="{C4110326-2391-4F8D-B10F-E3BEFDA28469}" type="presOf" srcId="{74D1C842-B6FE-4E58-B15F-D491E6F1A6BA}" destId="{CAA882F9-C89F-47C5-92EF-A9750EBA4C16}" srcOrd="0" destOrd="0" presId="urn:microsoft.com/office/officeart/2005/8/layout/hList7"/>
    <dgm:cxn modelId="{10DB4A4B-FABE-4478-8CE4-B3A57ED3E9BC}" srcId="{1979FA54-510D-438B-896B-4613404D3D7F}" destId="{202FF71F-A9A9-48DD-9E88-DFBAB95AF6C8}" srcOrd="4" destOrd="0" parTransId="{469B966C-1DCB-498C-B201-79866D2BE83C}" sibTransId="{8D40E704-8682-4EA1-84A4-2DE780D5EBE8}"/>
    <dgm:cxn modelId="{00ED94B6-4850-425B-AE4C-E8B485D799C4}" type="presOf" srcId="{74D1C842-B6FE-4E58-B15F-D491E6F1A6BA}" destId="{9E855464-5AA2-44F9-86F9-DD73B454AAC9}" srcOrd="1" destOrd="0" presId="urn:microsoft.com/office/officeart/2005/8/layout/hList7"/>
    <dgm:cxn modelId="{FF8C762C-CF96-4F4B-8C85-843EF7D121E2}" type="presOf" srcId="{04BA40C8-8C63-43FA-BA81-40D015D60120}" destId="{2A969F11-826A-46AA-BC39-4FAF83C44C76}" srcOrd="0" destOrd="0" presId="urn:microsoft.com/office/officeart/2005/8/layout/hList7"/>
    <dgm:cxn modelId="{30A33130-DAB2-45B5-A194-AA205B05F164}" type="presOf" srcId="{04BA40C8-8C63-43FA-BA81-40D015D60120}" destId="{968D3E26-AE35-4484-97F7-7FCED72CDED2}" srcOrd="1" destOrd="0" presId="urn:microsoft.com/office/officeart/2005/8/layout/hList7"/>
    <dgm:cxn modelId="{94761F3B-AA82-47F8-9210-738FC8F34946}" type="presOf" srcId="{A4F0E88B-A7F0-4E91-9F43-8049CE7CEDF2}" destId="{7CBF7E59-65D7-485B-878E-8D47BB4D263D}" srcOrd="0" destOrd="0" presId="urn:microsoft.com/office/officeart/2005/8/layout/hList7"/>
    <dgm:cxn modelId="{652020A0-8745-4F15-B94B-603FF9860D63}" srcId="{1979FA54-510D-438B-896B-4613404D3D7F}" destId="{3CF4B5D2-091F-4489-80EE-DA24A9774B63}" srcOrd="3" destOrd="0" parTransId="{0766A7F4-E363-472B-B8FA-1E9C45C908E2}" sibTransId="{2D3F6A2C-8A10-43B1-BDF7-1BC9723A987D}"/>
    <dgm:cxn modelId="{EF3C3956-0A26-4028-A5B1-D0774D6BCB34}" type="presOf" srcId="{A8541B14-960E-46A8-B8CC-03D775B0F2B9}" destId="{E01E19DA-59E7-432A-AAFB-1F8A2A65AE51}" srcOrd="0" destOrd="0" presId="urn:microsoft.com/office/officeart/2005/8/layout/hList7"/>
    <dgm:cxn modelId="{AD5155EB-C42F-4200-89AB-47E1E0A5B3C8}" type="presOf" srcId="{202FF71F-A9A9-48DD-9E88-DFBAB95AF6C8}" destId="{2475C589-5794-4671-A044-BB7EDF5AF673}" srcOrd="1" destOrd="0" presId="urn:microsoft.com/office/officeart/2005/8/layout/hList7"/>
    <dgm:cxn modelId="{1EA98D70-D107-4C4A-B1EE-DA76CBA51B2C}" srcId="{1979FA54-510D-438B-896B-4613404D3D7F}" destId="{74D1C842-B6FE-4E58-B15F-D491E6F1A6BA}" srcOrd="1" destOrd="0" parTransId="{3B073A26-DBC5-47B2-8B6D-F4FA57A49EED}" sibTransId="{A8541B14-960E-46A8-B8CC-03D775B0F2B9}"/>
    <dgm:cxn modelId="{A146CC2C-DD1D-472A-9870-FAAEC322975E}" type="presOf" srcId="{202FF71F-A9A9-48DD-9E88-DFBAB95AF6C8}" destId="{80A17F8B-9B70-4034-886C-1F1E26CAB648}" srcOrd="0" destOrd="0" presId="urn:microsoft.com/office/officeart/2005/8/layout/hList7"/>
    <dgm:cxn modelId="{176D3055-4D60-420F-8D5C-9B32602120E8}" type="presOf" srcId="{5AF2402C-8BDA-4022-AE87-6563E1FA473F}" destId="{F8A4F12B-A793-4B0B-906B-D2D39B0DFCF1}" srcOrd="0" destOrd="0" presId="urn:microsoft.com/office/officeart/2005/8/layout/hList7"/>
    <dgm:cxn modelId="{AAF4E392-41E9-44AA-B1CF-1F08B78A5A78}" srcId="{1979FA54-510D-438B-896B-4613404D3D7F}" destId="{04BA40C8-8C63-43FA-BA81-40D015D60120}" srcOrd="0" destOrd="0" parTransId="{F9CC794A-6C52-441E-85BC-7459886E4B93}" sibTransId="{5AF2402C-8BDA-4022-AE87-6563E1FA473F}"/>
    <dgm:cxn modelId="{E2858090-B3C7-4747-BF9F-522085652E81}" srcId="{1979FA54-510D-438B-896B-4613404D3D7F}" destId="{C0ACC14C-F0DB-4F54-AB0F-1107CE1E58E5}" srcOrd="2" destOrd="0" parTransId="{ECA48296-3381-449E-8F40-8CAF74333639}" sibTransId="{A4F0E88B-A7F0-4E91-9F43-8049CE7CEDF2}"/>
    <dgm:cxn modelId="{178F50B4-136F-44F9-AA8E-551522A31293}" type="presOf" srcId="{1979FA54-510D-438B-896B-4613404D3D7F}" destId="{B2A07E35-C76E-4850-8333-3EE9A9E5D976}" srcOrd="0" destOrd="0" presId="urn:microsoft.com/office/officeart/2005/8/layout/hList7"/>
    <dgm:cxn modelId="{F547C3BB-E509-4784-AE3F-D197EA0EA48A}" type="presOf" srcId="{C0ACC14C-F0DB-4F54-AB0F-1107CE1E58E5}" destId="{51ADE704-6F68-44D8-B088-A04B41A2E427}" srcOrd="1" destOrd="0" presId="urn:microsoft.com/office/officeart/2005/8/layout/hList7"/>
    <dgm:cxn modelId="{E1527DD4-7BFF-490D-9AD1-7F08A0D27113}" type="presOf" srcId="{3CF4B5D2-091F-4489-80EE-DA24A9774B63}" destId="{582435B5-178C-41BF-B219-15CC8CBA3C26}" srcOrd="1" destOrd="0" presId="urn:microsoft.com/office/officeart/2005/8/layout/hList7"/>
    <dgm:cxn modelId="{5BD57DCD-72DF-480E-AB56-897C72FAC2D4}" type="presParOf" srcId="{B2A07E35-C76E-4850-8333-3EE9A9E5D976}" destId="{6CC4254D-86D6-4A0F-A692-FC8FC218E98F}" srcOrd="0" destOrd="0" presId="urn:microsoft.com/office/officeart/2005/8/layout/hList7"/>
    <dgm:cxn modelId="{1B259C25-5459-4ADE-8C74-4565CC3F2A65}" type="presParOf" srcId="{B2A07E35-C76E-4850-8333-3EE9A9E5D976}" destId="{313C0FA8-EBCD-475B-8A70-C006400C3C84}" srcOrd="1" destOrd="0" presId="urn:microsoft.com/office/officeart/2005/8/layout/hList7"/>
    <dgm:cxn modelId="{B1CCD567-373F-4AA2-A42E-2AB4075FDFEB}" type="presParOf" srcId="{313C0FA8-EBCD-475B-8A70-C006400C3C84}" destId="{48AE1CCD-DE84-4F39-BD16-60B2EB70F0B5}" srcOrd="0" destOrd="0" presId="urn:microsoft.com/office/officeart/2005/8/layout/hList7"/>
    <dgm:cxn modelId="{82220836-4E73-47F7-A30B-CDCAD03C95BD}" type="presParOf" srcId="{48AE1CCD-DE84-4F39-BD16-60B2EB70F0B5}" destId="{2A969F11-826A-46AA-BC39-4FAF83C44C76}" srcOrd="0" destOrd="0" presId="urn:microsoft.com/office/officeart/2005/8/layout/hList7"/>
    <dgm:cxn modelId="{E718E771-41A9-415E-B3C7-1AD45A581930}" type="presParOf" srcId="{48AE1CCD-DE84-4F39-BD16-60B2EB70F0B5}" destId="{968D3E26-AE35-4484-97F7-7FCED72CDED2}" srcOrd="1" destOrd="0" presId="urn:microsoft.com/office/officeart/2005/8/layout/hList7"/>
    <dgm:cxn modelId="{E444E4A5-59A1-4274-AA1C-7371D5FF0222}" type="presParOf" srcId="{48AE1CCD-DE84-4F39-BD16-60B2EB70F0B5}" destId="{500C72D2-4AF3-4D65-9E98-7B4BC3A6079F}" srcOrd="2" destOrd="0" presId="urn:microsoft.com/office/officeart/2005/8/layout/hList7"/>
    <dgm:cxn modelId="{3188853D-8233-4116-97E2-F713D7C2A86E}" type="presParOf" srcId="{48AE1CCD-DE84-4F39-BD16-60B2EB70F0B5}" destId="{85C5593E-DCED-41EB-9EBD-F66EFCD29DC4}" srcOrd="3" destOrd="0" presId="urn:microsoft.com/office/officeart/2005/8/layout/hList7"/>
    <dgm:cxn modelId="{9476229E-BC6D-4BDA-A2FD-A346BE677348}" type="presParOf" srcId="{313C0FA8-EBCD-475B-8A70-C006400C3C84}" destId="{F8A4F12B-A793-4B0B-906B-D2D39B0DFCF1}" srcOrd="1" destOrd="0" presId="urn:microsoft.com/office/officeart/2005/8/layout/hList7"/>
    <dgm:cxn modelId="{9FF6BE9D-0855-4CCB-AD95-8C1877690EE7}" type="presParOf" srcId="{313C0FA8-EBCD-475B-8A70-C006400C3C84}" destId="{C66EB04D-D121-4130-A6D1-5FF9857C2AF0}" srcOrd="2" destOrd="0" presId="urn:microsoft.com/office/officeart/2005/8/layout/hList7"/>
    <dgm:cxn modelId="{386729D3-FD66-4BD1-A03C-4F85C4593E6D}" type="presParOf" srcId="{C66EB04D-D121-4130-A6D1-5FF9857C2AF0}" destId="{CAA882F9-C89F-47C5-92EF-A9750EBA4C16}" srcOrd="0" destOrd="0" presId="urn:microsoft.com/office/officeart/2005/8/layout/hList7"/>
    <dgm:cxn modelId="{5DA913D9-73F5-48F2-AAC8-3ED9F64CF9B6}" type="presParOf" srcId="{C66EB04D-D121-4130-A6D1-5FF9857C2AF0}" destId="{9E855464-5AA2-44F9-86F9-DD73B454AAC9}" srcOrd="1" destOrd="0" presId="urn:microsoft.com/office/officeart/2005/8/layout/hList7"/>
    <dgm:cxn modelId="{6619C3B2-D84B-4EFC-8648-E6E662DE63DE}" type="presParOf" srcId="{C66EB04D-D121-4130-A6D1-5FF9857C2AF0}" destId="{BD9D0BEB-06C3-46FD-B24C-BE76A47A503F}" srcOrd="2" destOrd="0" presId="urn:microsoft.com/office/officeart/2005/8/layout/hList7"/>
    <dgm:cxn modelId="{9F0BD9F2-362D-4BF8-AD59-55044A784E2F}" type="presParOf" srcId="{C66EB04D-D121-4130-A6D1-5FF9857C2AF0}" destId="{5A3D1C79-1830-4DB6-A08E-FFFEB6EB5605}" srcOrd="3" destOrd="0" presId="urn:microsoft.com/office/officeart/2005/8/layout/hList7"/>
    <dgm:cxn modelId="{6F65F232-5E54-445E-93DA-EDB959A1A5D3}" type="presParOf" srcId="{313C0FA8-EBCD-475B-8A70-C006400C3C84}" destId="{E01E19DA-59E7-432A-AAFB-1F8A2A65AE51}" srcOrd="3" destOrd="0" presId="urn:microsoft.com/office/officeart/2005/8/layout/hList7"/>
    <dgm:cxn modelId="{032F6583-5D95-4F73-894A-28B7B2DF5B37}" type="presParOf" srcId="{313C0FA8-EBCD-475B-8A70-C006400C3C84}" destId="{918CB8C6-7AF6-4C07-8D9F-BC5D662A1D17}" srcOrd="4" destOrd="0" presId="urn:microsoft.com/office/officeart/2005/8/layout/hList7"/>
    <dgm:cxn modelId="{8D541F5B-B27A-4566-97DA-B308703B1D76}" type="presParOf" srcId="{918CB8C6-7AF6-4C07-8D9F-BC5D662A1D17}" destId="{61D80BA8-2109-4C1C-9EF4-5A13F8E69432}" srcOrd="0" destOrd="0" presId="urn:microsoft.com/office/officeart/2005/8/layout/hList7"/>
    <dgm:cxn modelId="{785B74E7-77A7-4EE4-A375-DEAF89367F1B}" type="presParOf" srcId="{918CB8C6-7AF6-4C07-8D9F-BC5D662A1D17}" destId="{51ADE704-6F68-44D8-B088-A04B41A2E427}" srcOrd="1" destOrd="0" presId="urn:microsoft.com/office/officeart/2005/8/layout/hList7"/>
    <dgm:cxn modelId="{C62B3CDC-3142-4895-85CB-AF9C9D31B896}" type="presParOf" srcId="{918CB8C6-7AF6-4C07-8D9F-BC5D662A1D17}" destId="{207AA214-0B63-449F-A379-4C7AD5029CD6}" srcOrd="2" destOrd="0" presId="urn:microsoft.com/office/officeart/2005/8/layout/hList7"/>
    <dgm:cxn modelId="{4CEB1D26-9D2C-4637-80F4-E71F59304235}" type="presParOf" srcId="{918CB8C6-7AF6-4C07-8D9F-BC5D662A1D17}" destId="{8EDF6A2D-EB42-41C4-97D4-2BBBCA75B247}" srcOrd="3" destOrd="0" presId="urn:microsoft.com/office/officeart/2005/8/layout/hList7"/>
    <dgm:cxn modelId="{3E2C1DEB-EF5C-475C-937E-90D4F064408A}" type="presParOf" srcId="{313C0FA8-EBCD-475B-8A70-C006400C3C84}" destId="{7CBF7E59-65D7-485B-878E-8D47BB4D263D}" srcOrd="5" destOrd="0" presId="urn:microsoft.com/office/officeart/2005/8/layout/hList7"/>
    <dgm:cxn modelId="{0AA3848E-ABF8-4A49-99BA-36A35F9DFD0A}" type="presParOf" srcId="{313C0FA8-EBCD-475B-8A70-C006400C3C84}" destId="{B6834538-5400-4897-A2FD-0EE7CC9A5BD3}" srcOrd="6" destOrd="0" presId="urn:microsoft.com/office/officeart/2005/8/layout/hList7"/>
    <dgm:cxn modelId="{17C3F44F-9622-476B-9E81-87B2C23002D2}" type="presParOf" srcId="{B6834538-5400-4897-A2FD-0EE7CC9A5BD3}" destId="{146D6C4D-46C8-45B7-AF5A-5E9E98962531}" srcOrd="0" destOrd="0" presId="urn:microsoft.com/office/officeart/2005/8/layout/hList7"/>
    <dgm:cxn modelId="{FC74D653-2570-466B-ACC2-2F4A6686F89B}" type="presParOf" srcId="{B6834538-5400-4897-A2FD-0EE7CC9A5BD3}" destId="{582435B5-178C-41BF-B219-15CC8CBA3C26}" srcOrd="1" destOrd="0" presId="urn:microsoft.com/office/officeart/2005/8/layout/hList7"/>
    <dgm:cxn modelId="{F7B821FF-4B3B-45BF-A15C-C25D0AA15996}" type="presParOf" srcId="{B6834538-5400-4897-A2FD-0EE7CC9A5BD3}" destId="{563A85A5-E344-47E5-8912-A2FF05E76D95}" srcOrd="2" destOrd="0" presId="urn:microsoft.com/office/officeart/2005/8/layout/hList7"/>
    <dgm:cxn modelId="{52854141-835B-4C59-9BAF-6CCFCFCC6A85}" type="presParOf" srcId="{B6834538-5400-4897-A2FD-0EE7CC9A5BD3}" destId="{37AB0E65-951C-4E2A-B1D1-DECE68778B86}" srcOrd="3" destOrd="0" presId="urn:microsoft.com/office/officeart/2005/8/layout/hList7"/>
    <dgm:cxn modelId="{C334A143-47A3-4D82-A803-B32DCDDBD278}" type="presParOf" srcId="{313C0FA8-EBCD-475B-8A70-C006400C3C84}" destId="{1C96E030-99ED-4C5E-9084-968451ECD7F6}" srcOrd="7" destOrd="0" presId="urn:microsoft.com/office/officeart/2005/8/layout/hList7"/>
    <dgm:cxn modelId="{761B9F43-6E69-4A89-8FB1-6670BF41F1CF}" type="presParOf" srcId="{313C0FA8-EBCD-475B-8A70-C006400C3C84}" destId="{F4E122D2-E803-4C4F-884C-67E494636294}" srcOrd="8" destOrd="0" presId="urn:microsoft.com/office/officeart/2005/8/layout/hList7"/>
    <dgm:cxn modelId="{D3B3D6FB-3439-4408-9544-E8520DACB873}" type="presParOf" srcId="{F4E122D2-E803-4C4F-884C-67E494636294}" destId="{80A17F8B-9B70-4034-886C-1F1E26CAB648}" srcOrd="0" destOrd="0" presId="urn:microsoft.com/office/officeart/2005/8/layout/hList7"/>
    <dgm:cxn modelId="{4CF7C56D-C79F-4682-9A0D-BC3FE7F71E75}" type="presParOf" srcId="{F4E122D2-E803-4C4F-884C-67E494636294}" destId="{2475C589-5794-4671-A044-BB7EDF5AF673}" srcOrd="1" destOrd="0" presId="urn:microsoft.com/office/officeart/2005/8/layout/hList7"/>
    <dgm:cxn modelId="{034ADC71-5144-418D-B490-6812D40E1033}" type="presParOf" srcId="{F4E122D2-E803-4C4F-884C-67E494636294}" destId="{AC36F547-AACB-42D8-BF0D-26D5BC3E5A62}" srcOrd="2" destOrd="0" presId="urn:microsoft.com/office/officeart/2005/8/layout/hList7"/>
    <dgm:cxn modelId="{64F5397E-FBB1-4E52-889A-9D31D8D4CE0D}" type="presParOf" srcId="{F4E122D2-E803-4C4F-884C-67E494636294}" destId="{B5692C22-D758-4497-9F2A-EC176660318F}"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DD09997-0DF2-4EF7-B26B-B218B4D2209F}" type="doc">
      <dgm:prSet loTypeId="urn:microsoft.com/office/officeart/2005/8/layout/target3" loCatId="relationship" qsTypeId="urn:microsoft.com/office/officeart/2005/8/quickstyle/simple1" qsCatId="simple" csTypeId="urn:microsoft.com/office/officeart/2005/8/colors/accent3_3" csCatId="accent3" phldr="1"/>
      <dgm:spPr/>
      <dgm:t>
        <a:bodyPr/>
        <a:lstStyle/>
        <a:p>
          <a:endParaRPr lang="en-US"/>
        </a:p>
      </dgm:t>
    </dgm:pt>
    <dgm:pt modelId="{D564B44B-8B1C-4766-BABC-5BC31CB7029A}">
      <dgm:prSet/>
      <dgm:spPr>
        <a:effectLst>
          <a:reflection blurRad="6350" stA="52000" endA="300" endPos="35000" dir="5400000" sy="-100000" algn="bl" rotWithShape="0"/>
        </a:effectLst>
      </dgm:spPr>
      <dgm:t>
        <a:bodyPr/>
        <a:lstStyle/>
        <a:p>
          <a:r>
            <a:rPr lang="en-US" b="1" i="0" baseline="0"/>
            <a:t>Adverse effects</a:t>
          </a:r>
          <a:endParaRPr lang="en-US"/>
        </a:p>
      </dgm:t>
    </dgm:pt>
    <dgm:pt modelId="{C6AB7BE7-44DD-4A17-B0F8-6FA5ED53C036}" type="parTrans" cxnId="{65832C13-E794-459F-BFA4-7FC381EF9EEF}">
      <dgm:prSet/>
      <dgm:spPr/>
      <dgm:t>
        <a:bodyPr/>
        <a:lstStyle/>
        <a:p>
          <a:endParaRPr lang="en-US"/>
        </a:p>
      </dgm:t>
    </dgm:pt>
    <dgm:pt modelId="{1E1B768F-2F81-4ED2-AAED-70ED32787CB6}" type="sibTrans" cxnId="{65832C13-E794-459F-BFA4-7FC381EF9EEF}">
      <dgm:prSet/>
      <dgm:spPr/>
      <dgm:t>
        <a:bodyPr/>
        <a:lstStyle/>
        <a:p>
          <a:endParaRPr lang="en-US"/>
        </a:p>
      </dgm:t>
    </dgm:pt>
    <dgm:pt modelId="{09F45E27-A5EB-4DFD-9108-48B536D57A70}" type="pres">
      <dgm:prSet presAssocID="{0DD09997-0DF2-4EF7-B26B-B218B4D2209F}" presName="Name0" presStyleCnt="0">
        <dgm:presLayoutVars>
          <dgm:chMax val="7"/>
          <dgm:dir/>
          <dgm:animLvl val="lvl"/>
          <dgm:resizeHandles val="exact"/>
        </dgm:presLayoutVars>
      </dgm:prSet>
      <dgm:spPr/>
      <dgm:t>
        <a:bodyPr/>
        <a:lstStyle/>
        <a:p>
          <a:pPr rtl="1"/>
          <a:endParaRPr lang="fa-IR"/>
        </a:p>
      </dgm:t>
    </dgm:pt>
    <dgm:pt modelId="{D31E0B2F-03ED-4B07-9228-E757C8A6CDF1}" type="pres">
      <dgm:prSet presAssocID="{D564B44B-8B1C-4766-BABC-5BC31CB7029A}" presName="circle1" presStyleLbl="node1" presStyleIdx="0" presStyleCnt="1"/>
      <dgm:spPr/>
    </dgm:pt>
    <dgm:pt modelId="{67DFC85D-78CD-4AF4-9AA6-0C8BD0040DDD}" type="pres">
      <dgm:prSet presAssocID="{D564B44B-8B1C-4766-BABC-5BC31CB7029A}" presName="space" presStyleCnt="0"/>
      <dgm:spPr/>
    </dgm:pt>
    <dgm:pt modelId="{6C637919-FAE8-4B12-A959-300390854DDB}" type="pres">
      <dgm:prSet presAssocID="{D564B44B-8B1C-4766-BABC-5BC31CB7029A}" presName="rect1" presStyleLbl="alignAcc1" presStyleIdx="0" presStyleCnt="1" custLinFactNeighborX="0" custLinFactNeighborY="-32152"/>
      <dgm:spPr/>
      <dgm:t>
        <a:bodyPr/>
        <a:lstStyle/>
        <a:p>
          <a:pPr rtl="1"/>
          <a:endParaRPr lang="fa-IR"/>
        </a:p>
      </dgm:t>
    </dgm:pt>
    <dgm:pt modelId="{E307BB4B-4BE3-4A0B-9A09-BA699DEEF3ED}" type="pres">
      <dgm:prSet presAssocID="{D564B44B-8B1C-4766-BABC-5BC31CB7029A}" presName="rect1ParTxNoCh" presStyleLbl="alignAcc1" presStyleIdx="0" presStyleCnt="1">
        <dgm:presLayoutVars>
          <dgm:chMax val="1"/>
          <dgm:bulletEnabled val="1"/>
        </dgm:presLayoutVars>
      </dgm:prSet>
      <dgm:spPr/>
      <dgm:t>
        <a:bodyPr/>
        <a:lstStyle/>
        <a:p>
          <a:pPr rtl="1"/>
          <a:endParaRPr lang="fa-IR"/>
        </a:p>
      </dgm:t>
    </dgm:pt>
  </dgm:ptLst>
  <dgm:cxnLst>
    <dgm:cxn modelId="{7DA46BDC-146C-45D6-A96E-893DC6CC4E3A}" type="presOf" srcId="{D564B44B-8B1C-4766-BABC-5BC31CB7029A}" destId="{6C637919-FAE8-4B12-A959-300390854DDB}" srcOrd="0" destOrd="0" presId="urn:microsoft.com/office/officeart/2005/8/layout/target3"/>
    <dgm:cxn modelId="{006391E8-ED68-4558-B425-90CA45CD49CA}" type="presOf" srcId="{D564B44B-8B1C-4766-BABC-5BC31CB7029A}" destId="{E307BB4B-4BE3-4A0B-9A09-BA699DEEF3ED}" srcOrd="1" destOrd="0" presId="urn:microsoft.com/office/officeart/2005/8/layout/target3"/>
    <dgm:cxn modelId="{20AE1E9A-4A97-4094-8922-EC47DA045FA9}" type="presOf" srcId="{0DD09997-0DF2-4EF7-B26B-B218B4D2209F}" destId="{09F45E27-A5EB-4DFD-9108-48B536D57A70}" srcOrd="0" destOrd="0" presId="urn:microsoft.com/office/officeart/2005/8/layout/target3"/>
    <dgm:cxn modelId="{65832C13-E794-459F-BFA4-7FC381EF9EEF}" srcId="{0DD09997-0DF2-4EF7-B26B-B218B4D2209F}" destId="{D564B44B-8B1C-4766-BABC-5BC31CB7029A}" srcOrd="0" destOrd="0" parTransId="{C6AB7BE7-44DD-4A17-B0F8-6FA5ED53C036}" sibTransId="{1E1B768F-2F81-4ED2-AAED-70ED32787CB6}"/>
    <dgm:cxn modelId="{0E64A777-736D-42DF-BF29-91F2255AB150}" type="presParOf" srcId="{09F45E27-A5EB-4DFD-9108-48B536D57A70}" destId="{D31E0B2F-03ED-4B07-9228-E757C8A6CDF1}" srcOrd="0" destOrd="0" presId="urn:microsoft.com/office/officeart/2005/8/layout/target3"/>
    <dgm:cxn modelId="{72E8EB2D-8C2C-4E83-B0CD-946D8675B795}" type="presParOf" srcId="{09F45E27-A5EB-4DFD-9108-48B536D57A70}" destId="{67DFC85D-78CD-4AF4-9AA6-0C8BD0040DDD}" srcOrd="1" destOrd="0" presId="urn:microsoft.com/office/officeart/2005/8/layout/target3"/>
    <dgm:cxn modelId="{5D02DC84-44B0-41DB-8811-8E40D00EA806}" type="presParOf" srcId="{09F45E27-A5EB-4DFD-9108-48B536D57A70}" destId="{6C637919-FAE8-4B12-A959-300390854DDB}" srcOrd="2" destOrd="0" presId="urn:microsoft.com/office/officeart/2005/8/layout/target3"/>
    <dgm:cxn modelId="{B4891769-D596-4F71-8F38-E3B8C98BE418}" type="presParOf" srcId="{09F45E27-A5EB-4DFD-9108-48B536D57A70}" destId="{E307BB4B-4BE3-4A0B-9A09-BA699DEEF3E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E291F-5FE3-48B6-8486-3C3E64AE8A4B}">
      <dsp:nvSpPr>
        <dsp:cNvPr id="0" name=""/>
        <dsp:cNvSpPr/>
      </dsp:nvSpPr>
      <dsp:spPr>
        <a:xfrm>
          <a:off x="6" y="0"/>
          <a:ext cx="12348832" cy="6411898"/>
        </a:xfrm>
        <a:prstGeom prst="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BBA2174-D3AF-49AB-9213-EAE2E5F87808}">
      <dsp:nvSpPr>
        <dsp:cNvPr id="0" name=""/>
        <dsp:cNvSpPr/>
      </dsp:nvSpPr>
      <dsp:spPr>
        <a:xfrm>
          <a:off x="5283217" y="1868119"/>
          <a:ext cx="3252423" cy="256475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i="0" kern="1200" dirty="0">
              <a:solidFill>
                <a:srgbClr val="000000"/>
              </a:solidFill>
              <a:effectLst/>
              <a:latin typeface="Angsana New" panose="02020603050405020304" pitchFamily="18" charset="-34"/>
              <a:cs typeface="Angsana New" panose="02020603050405020304" pitchFamily="18" charset="-34"/>
            </a:rPr>
            <a:t>Additionally, in early gestation, the thyroid is stimulated not only by TSH but by the alpha subunit of human chorionic gonadotropin (</a:t>
          </a:r>
          <a:r>
            <a:rPr lang="en-US" sz="1800" b="1" i="0" kern="1200" dirty="0" err="1">
              <a:solidFill>
                <a:srgbClr val="000000"/>
              </a:solidFill>
              <a:effectLst/>
              <a:latin typeface="Angsana New" panose="02020603050405020304" pitchFamily="18" charset="-34"/>
              <a:cs typeface="Angsana New" panose="02020603050405020304" pitchFamily="18" charset="-34"/>
            </a:rPr>
            <a:t>hCG</a:t>
          </a:r>
          <a:r>
            <a:rPr lang="en-US" sz="1800" b="1" i="0" kern="1200" dirty="0">
              <a:solidFill>
                <a:srgbClr val="000000"/>
              </a:solidFill>
              <a:effectLst/>
              <a:latin typeface="Angsana New" panose="02020603050405020304" pitchFamily="18" charset="-34"/>
              <a:cs typeface="Angsana New" panose="02020603050405020304" pitchFamily="18" charset="-34"/>
            </a:rPr>
            <a:t>), which also binds to and stimulates the TSH receptor . </a:t>
          </a:r>
        </a:p>
      </dsp:txBody>
      <dsp:txXfrm>
        <a:off x="5408418" y="1993320"/>
        <a:ext cx="3002021" cy="2314357"/>
      </dsp:txXfrm>
    </dsp:sp>
    <dsp:sp modelId="{1DB3F243-EFAD-4D54-8E5B-9B8F6D648B69}">
      <dsp:nvSpPr>
        <dsp:cNvPr id="0" name=""/>
        <dsp:cNvSpPr/>
      </dsp:nvSpPr>
      <dsp:spPr>
        <a:xfrm>
          <a:off x="44787" y="2655820"/>
          <a:ext cx="964896" cy="109404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b="1" i="1" kern="1200" dirty="0">
              <a:solidFill>
                <a:srgbClr val="000000"/>
              </a:solidFill>
              <a:effectLst/>
              <a:latin typeface="STIXGeneral-Regular"/>
            </a:rPr>
            <a:t>The first is increased demand on the maternal thyroid gland</a:t>
          </a:r>
          <a:r>
            <a:rPr lang="en-US" sz="900" b="0" i="0" kern="1200" dirty="0">
              <a:solidFill>
                <a:srgbClr val="000000"/>
              </a:solidFill>
              <a:effectLst/>
              <a:latin typeface="STIXGeneral-Regular"/>
            </a:rPr>
            <a:t>. </a:t>
          </a:r>
        </a:p>
      </dsp:txBody>
      <dsp:txXfrm>
        <a:off x="91889" y="2702922"/>
        <a:ext cx="870692" cy="999845"/>
      </dsp:txXfrm>
    </dsp:sp>
    <dsp:sp modelId="{5460895C-9860-4248-973D-A62C357C6D82}">
      <dsp:nvSpPr>
        <dsp:cNvPr id="0" name=""/>
        <dsp:cNvSpPr/>
      </dsp:nvSpPr>
      <dsp:spPr>
        <a:xfrm>
          <a:off x="9096415" y="1970581"/>
          <a:ext cx="3252423" cy="256475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i="0" kern="1200" dirty="0">
              <a:solidFill>
                <a:srgbClr val="000000"/>
              </a:solidFill>
              <a:effectLst/>
              <a:latin typeface="STIXGeneral-Regular"/>
            </a:rPr>
            <a:t>Finally, the placenta is an active site for the inner ring deiodination of T4 and T3, generating the inactive iodothyronines, reverse T3 and 3, 3</a:t>
          </a:r>
          <a:r>
            <a:rPr lang="en-US" sz="1200" b="1" i="0" kern="1200" baseline="30000" dirty="0">
              <a:solidFill>
                <a:srgbClr val="000000"/>
              </a:solidFill>
              <a:effectLst/>
              <a:latin typeface="STIXGeneral-Regular"/>
            </a:rPr>
            <a:t>1</a:t>
          </a:r>
          <a:r>
            <a:rPr lang="en-US" sz="1200" b="1" i="0" kern="1200" dirty="0">
              <a:solidFill>
                <a:srgbClr val="000000"/>
              </a:solidFill>
              <a:effectLst/>
              <a:latin typeface="STIXGeneral-Regular"/>
            </a:rPr>
            <a:t>-T2, respectively, presumably as a means of modulating the amount of active hormone that passes to the fetus </a:t>
          </a:r>
          <a:r>
            <a:rPr lang="en-US" sz="1200" b="1" kern="1200" dirty="0">
              <a:solidFill>
                <a:srgbClr val="000000"/>
              </a:solidFill>
              <a:latin typeface="STIXGeneral-Regular"/>
            </a:rPr>
            <a:t>.</a:t>
          </a:r>
          <a:r>
            <a:rPr lang="en-US" sz="1200" b="1" i="0" kern="1200" dirty="0">
              <a:solidFill>
                <a:srgbClr val="000000"/>
              </a:solidFill>
              <a:effectLst/>
              <a:latin typeface="STIXGeneral-Regular"/>
            </a:rPr>
            <a:t> These processes all contribute to the increase in thyroid hormone requirement during pregnancy</a:t>
          </a:r>
          <a:r>
            <a:rPr lang="en-US" sz="1200" b="0" i="0" kern="1200" dirty="0">
              <a:solidFill>
                <a:srgbClr val="000000"/>
              </a:solidFill>
              <a:effectLst/>
              <a:latin typeface="STIXGeneral-Regular"/>
            </a:rPr>
            <a:t>.</a:t>
          </a:r>
        </a:p>
      </dsp:txBody>
      <dsp:txXfrm>
        <a:off x="9221616" y="2095782"/>
        <a:ext cx="3002021" cy="2314357"/>
      </dsp:txXfrm>
    </dsp:sp>
    <dsp:sp modelId="{DF408B1B-26C1-4ECB-8148-6471F09F20FD}">
      <dsp:nvSpPr>
        <dsp:cNvPr id="0" name=""/>
        <dsp:cNvSpPr/>
      </dsp:nvSpPr>
      <dsp:spPr>
        <a:xfrm>
          <a:off x="1513116" y="1922133"/>
          <a:ext cx="3252423" cy="256475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0" kern="1200" dirty="0">
              <a:solidFill>
                <a:srgbClr val="000000"/>
              </a:solidFill>
              <a:effectLst/>
              <a:latin typeface="Angsana New" panose="02020603050405020304" pitchFamily="18" charset="-34"/>
              <a:ea typeface="SimSun" panose="02010600030101010101" pitchFamily="2" charset="-122"/>
              <a:cs typeface="Arabic Style" panose="00000400000000000000" pitchFamily="2" charset="-78"/>
            </a:rPr>
            <a:t>T4 production increases approximately 50% starting in early pregnancy. High levels of circulating estrogen during pregnancy decrease catabolism of the sialic acid-rich thyroxine-binding globulin (TBG) . Consequently, circulating TBG levels increase 1.5-fold, increasing the levels of circulating total T3 and T4 and requiring an increase in thyroid hormone production to maintain normal unbound thyroid hormone lev</a:t>
          </a:r>
          <a:r>
            <a:rPr lang="en-US" sz="1100" b="1" i="0" kern="1200" dirty="0">
              <a:solidFill>
                <a:srgbClr val="000000"/>
              </a:solidFill>
              <a:effectLst/>
              <a:latin typeface="SimSun" panose="02010600030101010101" pitchFamily="2" charset="-122"/>
              <a:ea typeface="SimSun" panose="02010600030101010101" pitchFamily="2" charset="-122"/>
            </a:rPr>
            <a:t>els</a:t>
          </a:r>
          <a:r>
            <a:rPr lang="en-US" sz="1000" b="0" i="0" kern="1200" dirty="0">
              <a:solidFill>
                <a:srgbClr val="000000"/>
              </a:solidFill>
              <a:effectLst/>
              <a:latin typeface="STIXGeneral-Regular"/>
            </a:rPr>
            <a:t>. </a:t>
          </a:r>
        </a:p>
      </dsp:txBody>
      <dsp:txXfrm>
        <a:off x="1638317" y="2047334"/>
        <a:ext cx="3002021" cy="2314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C2110-25B2-42DD-ADCB-318DC16B994A}">
      <dsp:nvSpPr>
        <dsp:cNvPr id="0" name=""/>
        <dsp:cNvSpPr/>
      </dsp:nvSpPr>
      <dsp:spPr>
        <a:xfrm>
          <a:off x="0" y="1362"/>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Increased thyroid hormone production in pregnancy requires adequate iodine availability. However, urinary iodine concentration (UIC), a reflection of iodine status, declines across pregnancy in women from iodine-deficient regions who may begin pregnancy with inadequate intrathyroidal iodine stores which are rapidly depleted . If adequate iodine is not available, TSH rises and consequently goiter develops.</a:t>
          </a:r>
        </a:p>
      </dsp:txBody>
      <dsp:txXfrm>
        <a:off x="56267" y="57629"/>
        <a:ext cx="11990689" cy="1040098"/>
      </dsp:txXfrm>
    </dsp:sp>
    <dsp:sp modelId="{B310744F-18BA-4539-BB6D-1C31BB8AC52D}">
      <dsp:nvSpPr>
        <dsp:cNvPr id="0" name=""/>
        <dsp:cNvSpPr/>
      </dsp:nvSpPr>
      <dsp:spPr>
        <a:xfrm>
          <a:off x="0" y="1167636"/>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Another reason for increased iodine requirements in pregnancy is the increase in maternal glomerular filtration rate. Because iodine is passively excreted, increased renal glomerular filtration results in increased losses of ingested iodine .</a:t>
          </a:r>
        </a:p>
      </dsp:txBody>
      <dsp:txXfrm>
        <a:off x="56267" y="1223903"/>
        <a:ext cx="11990689" cy="1040098"/>
      </dsp:txXfrm>
    </dsp:sp>
    <dsp:sp modelId="{C32025A8-ADF3-4704-B6DF-8E76685B9001}">
      <dsp:nvSpPr>
        <dsp:cNvPr id="0" name=""/>
        <dsp:cNvSpPr/>
      </dsp:nvSpPr>
      <dsp:spPr>
        <a:xfrm>
          <a:off x="0" y="2333909"/>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The fetus and placenta also consume a proportion of maternal thyroid hormone and iodine. Fetal </a:t>
          </a:r>
          <a:r>
            <a:rPr lang="en-US" sz="1800" b="1" i="1" kern="1200" dirty="0" err="1">
              <a:effectLst/>
              <a:latin typeface="STIXGeneral-Regular"/>
            </a:rPr>
            <a:t>thyroidogenesis</a:t>
          </a:r>
          <a:r>
            <a:rPr lang="en-US" sz="1800" b="1" i="1" kern="1200" dirty="0">
              <a:effectLst/>
              <a:latin typeface="STIXGeneral-Regular"/>
            </a:rPr>
            <a:t> occurs by approximately the twelfth week of gestation. </a:t>
          </a:r>
        </a:p>
      </dsp:txBody>
      <dsp:txXfrm>
        <a:off x="56267" y="2390176"/>
        <a:ext cx="11990689" cy="1040098"/>
      </dsp:txXfrm>
    </dsp:sp>
    <dsp:sp modelId="{C89833E0-61DA-4951-BBD4-DB8EEFBC3885}">
      <dsp:nvSpPr>
        <dsp:cNvPr id="0" name=""/>
        <dsp:cNvSpPr/>
      </dsp:nvSpPr>
      <dsp:spPr>
        <a:xfrm>
          <a:off x="0" y="3500183"/>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The fetal thyroid is capable of </a:t>
          </a:r>
          <a:r>
            <a:rPr lang="en-US" sz="1800" b="1" i="1" kern="1200" dirty="0" err="1">
              <a:effectLst/>
              <a:latin typeface="STIXGeneral-Regular"/>
            </a:rPr>
            <a:t>organifying</a:t>
          </a:r>
          <a:r>
            <a:rPr lang="en-US" sz="1800" b="1" i="1" kern="1200" dirty="0">
              <a:effectLst/>
              <a:latin typeface="STIXGeneral-Regular"/>
            </a:rPr>
            <a:t> iodine by approximately the 20th week of gestation. Before this time, maternal T4—the only form of thyroid hormone that can traverse the placenta in small amounts—must be adequate to meet the metabolic needs of the fetus. Fetal deiodinase converts maternal T4 to the bioactive T3 . </a:t>
          </a:r>
        </a:p>
      </dsp:txBody>
      <dsp:txXfrm>
        <a:off x="56267" y="3556450"/>
        <a:ext cx="11990689" cy="1040098"/>
      </dsp:txXfrm>
    </dsp:sp>
    <dsp:sp modelId="{F9047670-8981-4691-92FD-B3066D32A2D1}">
      <dsp:nvSpPr>
        <dsp:cNvPr id="0" name=""/>
        <dsp:cNvSpPr/>
      </dsp:nvSpPr>
      <dsp:spPr>
        <a:xfrm>
          <a:off x="0" y="4666456"/>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Once fetal thyroid gland function is established, fetal thyroidal turnover of iodine is much higher than adult . Therefore, the fetal iodine store—supported exclusively by maternal intake—must be continuously refreshed.</a:t>
          </a:r>
        </a:p>
      </dsp:txBody>
      <dsp:txXfrm>
        <a:off x="56267" y="4722723"/>
        <a:ext cx="11990689" cy="1040098"/>
      </dsp:txXfrm>
    </dsp:sp>
    <dsp:sp modelId="{9CB60A2F-92B4-4C72-A48D-9D7D26D583DE}">
      <dsp:nvSpPr>
        <dsp:cNvPr id="0" name=""/>
        <dsp:cNvSpPr/>
      </dsp:nvSpPr>
      <dsp:spPr>
        <a:xfrm>
          <a:off x="0" y="5832730"/>
          <a:ext cx="12103223" cy="1152632"/>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i="1" kern="1200" dirty="0">
              <a:effectLst/>
              <a:latin typeface="STIXGeneral-Regular"/>
            </a:rPr>
            <a:t>Iodine homeostasis varies across the three trimesters as metabolic needs fluctuate. After parturition, maternal iodine continues to be the only source of iodine to the breast-fed neonate. NIS is present in breast tissue and is responsible for concentrating iodine in colostrum and breast milk </a:t>
          </a:r>
          <a:r>
            <a:rPr lang="en-US" sz="1600" b="0" i="0" kern="1200" dirty="0">
              <a:effectLst/>
              <a:latin typeface="STIXGeneral-Regular"/>
            </a:rPr>
            <a:t>.</a:t>
          </a:r>
        </a:p>
      </dsp:txBody>
      <dsp:txXfrm>
        <a:off x="56267" y="5888997"/>
        <a:ext cx="11990689" cy="10400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C89EE-E472-4F07-889B-BDF8CDA6B24E}">
      <dsp:nvSpPr>
        <dsp:cNvPr id="0" name=""/>
        <dsp:cNvSpPr/>
      </dsp:nvSpPr>
      <dsp:spPr>
        <a:xfrm>
          <a:off x="3371442" y="0"/>
          <a:ext cx="4367814" cy="4367814"/>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C0C3B5-1CBA-4B4E-B1E7-1DA3D625A24C}">
      <dsp:nvSpPr>
        <dsp:cNvPr id="0" name=""/>
        <dsp:cNvSpPr/>
      </dsp:nvSpPr>
      <dsp:spPr>
        <a:xfrm>
          <a:off x="5628442" y="330130"/>
          <a:ext cx="7485374" cy="61373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i="0" kern="1200" dirty="0"/>
            <a:t>Severe Iodine Deficiency</a:t>
          </a:r>
          <a:endParaRPr lang="en-US" sz="3200" kern="1200" dirty="0"/>
        </a:p>
      </dsp:txBody>
      <dsp:txXfrm>
        <a:off x="5658402" y="360090"/>
        <a:ext cx="7425454" cy="553817"/>
      </dsp:txXfrm>
    </dsp:sp>
    <dsp:sp modelId="{8F1ED402-6E93-4728-BCD2-D43AAF4B1C1B}">
      <dsp:nvSpPr>
        <dsp:cNvPr id="0" name=""/>
        <dsp:cNvSpPr/>
      </dsp:nvSpPr>
      <dsp:spPr>
        <a:xfrm>
          <a:off x="4260569" y="1108530"/>
          <a:ext cx="9689209" cy="158473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0" kern="1200" dirty="0">
              <a:latin typeface="Angsana New" panose="02020603050405020304" pitchFamily="18" charset="-34"/>
              <a:cs typeface="Angsana New" panose="02020603050405020304" pitchFamily="18" charset="-34"/>
            </a:rPr>
            <a:t>Severe dietary maternal iodine deficiency in pregnancy has the potential to cause </a:t>
          </a:r>
          <a:r>
            <a:rPr lang="en-US" sz="2400" b="1" i="0" kern="1200" dirty="0">
              <a:solidFill>
                <a:schemeClr val="accent2">
                  <a:lumMod val="75000"/>
                </a:schemeClr>
              </a:solidFill>
              <a:latin typeface="Angsana New" panose="02020603050405020304" pitchFamily="18" charset="-34"/>
              <a:cs typeface="Angsana New" panose="02020603050405020304" pitchFamily="18" charset="-34"/>
            </a:rPr>
            <a:t>both maternal and fetal hypothyroidism.</a:t>
          </a:r>
          <a:r>
            <a:rPr lang="en-US" sz="2400" b="1" i="0" kern="1200" dirty="0">
              <a:latin typeface="Angsana New" panose="02020603050405020304" pitchFamily="18" charset="-34"/>
              <a:cs typeface="Angsana New" panose="02020603050405020304" pitchFamily="18" charset="-34"/>
            </a:rPr>
            <a:t> </a:t>
          </a:r>
        </a:p>
        <a:p>
          <a:pPr lvl="0" algn="ctr" defTabSz="889000">
            <a:lnSpc>
              <a:spcPct val="90000"/>
            </a:lnSpc>
            <a:spcBef>
              <a:spcPct val="0"/>
            </a:spcBef>
            <a:spcAft>
              <a:spcPct val="35000"/>
            </a:spcAft>
          </a:pPr>
          <a:r>
            <a:rPr lang="en-US" sz="2000" b="1" i="0" kern="1200" dirty="0">
              <a:latin typeface="Angsana New" panose="02020603050405020304" pitchFamily="18" charset="-34"/>
              <a:cs typeface="Angsana New" panose="02020603050405020304" pitchFamily="18" charset="-34"/>
            </a:rPr>
            <a:t>Severe iodine deficiency is associated </a:t>
          </a:r>
          <a:r>
            <a:rPr lang="en-US" sz="2800" b="1" i="0" kern="1200" dirty="0">
              <a:latin typeface="Angsana New" panose="02020603050405020304" pitchFamily="18" charset="-34"/>
              <a:cs typeface="Angsana New" panose="02020603050405020304" pitchFamily="18" charset="-34"/>
            </a:rPr>
            <a:t>with poor obstetric outcomes including </a:t>
          </a:r>
          <a:r>
            <a:rPr lang="en-US" sz="2800" b="1" i="0" kern="1200" dirty="0">
              <a:solidFill>
                <a:srgbClr val="FF0000"/>
              </a:solidFill>
              <a:latin typeface="Angsana New" panose="02020603050405020304" pitchFamily="18" charset="-34"/>
              <a:cs typeface="Angsana New" panose="02020603050405020304" pitchFamily="18" charset="-34"/>
            </a:rPr>
            <a:t>spontaneous abortion, prematurity, and stillbirth </a:t>
          </a:r>
          <a:r>
            <a:rPr lang="en-US" sz="2000" b="1" i="0" kern="1200" dirty="0">
              <a:latin typeface="Angsana New" panose="02020603050405020304" pitchFamily="18" charset="-34"/>
              <a:cs typeface="Angsana New" panose="02020603050405020304" pitchFamily="18" charset="-34"/>
            </a:rPr>
            <a:t>. Thyroid hormone plays an essential role in neuronal migration, myelination, and synaptic transmission and plasticity</a:t>
          </a:r>
          <a:endParaRPr lang="en-US" sz="2000" b="1" kern="1200" dirty="0">
            <a:latin typeface="Angsana New" panose="02020603050405020304" pitchFamily="18" charset="-34"/>
            <a:cs typeface="Angsana New" panose="02020603050405020304" pitchFamily="18" charset="-34"/>
          </a:endParaRPr>
        </a:p>
      </dsp:txBody>
      <dsp:txXfrm>
        <a:off x="4337930" y="1185891"/>
        <a:ext cx="9534487" cy="1430016"/>
      </dsp:txXfrm>
    </dsp:sp>
    <dsp:sp modelId="{508A3839-71B8-49B2-9565-00C93BFCC2F6}">
      <dsp:nvSpPr>
        <dsp:cNvPr id="0" name=""/>
        <dsp:cNvSpPr/>
      </dsp:nvSpPr>
      <dsp:spPr>
        <a:xfrm>
          <a:off x="4463610" y="2786165"/>
          <a:ext cx="8941679" cy="118757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0" kern="1200" dirty="0"/>
            <a:t>iodine deficiency is associated with adverse effects on the fetus including congenital anomalies, decreased intelligence, and neurological cretinism (which includes spasticity, deaf mutism, mental deficiency, and squint)</a:t>
          </a:r>
          <a:endParaRPr lang="en-US" sz="1400" b="1" kern="1200" dirty="0"/>
        </a:p>
      </dsp:txBody>
      <dsp:txXfrm>
        <a:off x="4521583" y="2844138"/>
        <a:ext cx="8825733" cy="1071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49DEF-D011-48C7-A56E-8FCE1CEA4215}">
      <dsp:nvSpPr>
        <dsp:cNvPr id="0" name=""/>
        <dsp:cNvSpPr/>
      </dsp:nvSpPr>
      <dsp:spPr>
        <a:xfrm>
          <a:off x="1440491" y="0"/>
          <a:ext cx="8162783" cy="345061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5D6964D1-CE37-457D-995F-33CD24C5A2B5}">
      <dsp:nvSpPr>
        <dsp:cNvPr id="0" name=""/>
        <dsp:cNvSpPr/>
      </dsp:nvSpPr>
      <dsp:spPr>
        <a:xfrm>
          <a:off x="1774" y="1035183"/>
          <a:ext cx="2243936" cy="1380245"/>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a:latin typeface="Angsana New" panose="02020603050405020304" pitchFamily="18" charset="-34"/>
              <a:cs typeface="Angsana New" panose="02020603050405020304" pitchFamily="18" charset="-34"/>
            </a:rPr>
            <a:t> Urinary iodine</a:t>
          </a:r>
        </a:p>
      </dsp:txBody>
      <dsp:txXfrm>
        <a:off x="69152" y="1102561"/>
        <a:ext cx="2109180" cy="1245489"/>
      </dsp:txXfrm>
    </dsp:sp>
    <dsp:sp modelId="{E444F147-26A2-4A51-8ACF-C8DD980A0C11}">
      <dsp:nvSpPr>
        <dsp:cNvPr id="0" name=""/>
        <dsp:cNvSpPr/>
      </dsp:nvSpPr>
      <dsp:spPr>
        <a:xfrm>
          <a:off x="2595986" y="1035183"/>
          <a:ext cx="2101654" cy="1380245"/>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a:latin typeface="Angsana New" panose="02020603050405020304" pitchFamily="18" charset="-34"/>
              <a:cs typeface="Angsana New" panose="02020603050405020304" pitchFamily="18" charset="-34"/>
            </a:rPr>
            <a:t> Thyroid size</a:t>
          </a:r>
        </a:p>
      </dsp:txBody>
      <dsp:txXfrm>
        <a:off x="2663364" y="1102561"/>
        <a:ext cx="1966898" cy="1245489"/>
      </dsp:txXfrm>
    </dsp:sp>
    <dsp:sp modelId="{90DB6424-D55B-4253-8869-9D911D3863FC}">
      <dsp:nvSpPr>
        <dsp:cNvPr id="0" name=""/>
        <dsp:cNvSpPr/>
      </dsp:nvSpPr>
      <dsp:spPr>
        <a:xfrm>
          <a:off x="5047916" y="1035183"/>
          <a:ext cx="2101654" cy="1380245"/>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a:latin typeface="Angsana New" panose="02020603050405020304" pitchFamily="18" charset="-34"/>
              <a:cs typeface="Angsana New" panose="02020603050405020304" pitchFamily="18" charset="-34"/>
            </a:rPr>
            <a:t> Neonatal serum TSH</a:t>
          </a:r>
        </a:p>
      </dsp:txBody>
      <dsp:txXfrm>
        <a:off x="5115294" y="1102561"/>
        <a:ext cx="1966898" cy="1245489"/>
      </dsp:txXfrm>
    </dsp:sp>
    <dsp:sp modelId="{CB0F5189-261E-4C4B-B0F4-653B3DB142E5}">
      <dsp:nvSpPr>
        <dsp:cNvPr id="0" name=""/>
        <dsp:cNvSpPr/>
      </dsp:nvSpPr>
      <dsp:spPr>
        <a:xfrm>
          <a:off x="7499846" y="1035183"/>
          <a:ext cx="2101654" cy="1380245"/>
        </a:xfrm>
        <a:prstGeom prst="round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a:latin typeface="Angsana New" panose="02020603050405020304" pitchFamily="18" charset="-34"/>
              <a:cs typeface="Angsana New" panose="02020603050405020304" pitchFamily="18" charset="-34"/>
            </a:rPr>
            <a:t> Serum thyroglobulin</a:t>
          </a:r>
        </a:p>
      </dsp:txBody>
      <dsp:txXfrm>
        <a:off x="7567224" y="1102561"/>
        <a:ext cx="1966898" cy="12454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90AA8-D311-4376-9126-5330FE51A807}">
      <dsp:nvSpPr>
        <dsp:cNvPr id="0" name=""/>
        <dsp:cNvSpPr/>
      </dsp:nvSpPr>
      <dsp:spPr>
        <a:xfrm>
          <a:off x="1272461" y="0"/>
          <a:ext cx="9540545" cy="405709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FA2BF1-E043-4C39-876F-E7686E0E7419}">
      <dsp:nvSpPr>
        <dsp:cNvPr id="0" name=""/>
        <dsp:cNvSpPr/>
      </dsp:nvSpPr>
      <dsp:spPr>
        <a:xfrm>
          <a:off x="4628409" y="508206"/>
          <a:ext cx="3688" cy="2354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dirty="0"/>
        </a:p>
      </dsp:txBody>
      <dsp:txXfrm>
        <a:off x="4628589" y="508386"/>
        <a:ext cx="3328" cy="23187"/>
      </dsp:txXfrm>
    </dsp:sp>
    <dsp:sp modelId="{A54C97C4-6EC8-4C2C-A522-D97FACBF4DE4}">
      <dsp:nvSpPr>
        <dsp:cNvPr id="0" name=""/>
        <dsp:cNvSpPr/>
      </dsp:nvSpPr>
      <dsp:spPr>
        <a:xfrm>
          <a:off x="1724696" y="207862"/>
          <a:ext cx="3965890" cy="15822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solidFill>
                <a:schemeClr val="tx1"/>
              </a:solidFill>
            </a:rPr>
            <a:t>Approximately 90 percent or more of ingested iodine eventually appears in the urine. For assessing the iodine nutritional status of a population,</a:t>
          </a:r>
        </a:p>
      </dsp:txBody>
      <dsp:txXfrm>
        <a:off x="1801936" y="285102"/>
        <a:ext cx="3811410" cy="1427787"/>
      </dsp:txXfrm>
    </dsp:sp>
    <dsp:sp modelId="{FBF88328-D128-4936-A089-4C668448E4E4}">
      <dsp:nvSpPr>
        <dsp:cNvPr id="0" name=""/>
        <dsp:cNvSpPr/>
      </dsp:nvSpPr>
      <dsp:spPr>
        <a:xfrm>
          <a:off x="6223252" y="225082"/>
          <a:ext cx="4735283" cy="15822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latin typeface="Gadugi" panose="020B0502040204020203" pitchFamily="34" charset="0"/>
              <a:ea typeface="Gadugi" panose="020B0502040204020203" pitchFamily="34" charset="0"/>
            </a:rPr>
            <a:t>measurements of urinary iodine concentration in randomly collected urine samples have proven to be as useful as measurements of urinary creatinine and iodine and calculation of the </a:t>
          </a:r>
          <a:r>
            <a:rPr lang="en-US" sz="1600" kern="1200" dirty="0">
              <a:latin typeface="Gadugi" panose="020B0502040204020203" pitchFamily="34" charset="0"/>
              <a:ea typeface="Gadugi" panose="020B0502040204020203" pitchFamily="34" charset="0"/>
            </a:rPr>
            <a:t>iodine-to-creatinine ratio </a:t>
          </a:r>
          <a:endParaRPr lang="en-US" sz="1600" b="1" kern="1200" dirty="0">
            <a:solidFill>
              <a:schemeClr val="tx1"/>
            </a:solidFill>
            <a:latin typeface="Gadugi" panose="020B0502040204020203" pitchFamily="34" charset="0"/>
            <a:ea typeface="Gadugi" panose="020B0502040204020203" pitchFamily="34" charset="0"/>
          </a:endParaRPr>
        </a:p>
      </dsp:txBody>
      <dsp:txXfrm>
        <a:off x="6300492" y="302322"/>
        <a:ext cx="4580803" cy="1427787"/>
      </dsp:txXfrm>
    </dsp:sp>
    <dsp:sp modelId="{90E8808E-91B2-4DAD-8C57-E6206104650B}">
      <dsp:nvSpPr>
        <dsp:cNvPr id="0" name=""/>
        <dsp:cNvSpPr/>
      </dsp:nvSpPr>
      <dsp:spPr>
        <a:xfrm>
          <a:off x="816230" y="2293596"/>
          <a:ext cx="5173239" cy="15822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Gadugi" panose="020B0502040204020203" pitchFamily="34" charset="0"/>
              <a:ea typeface="Gadugi" panose="020B0502040204020203" pitchFamily="34" charset="0"/>
            </a:rPr>
            <a:t>. </a:t>
          </a:r>
        </a:p>
        <a:p>
          <a:pPr lvl="0" algn="ctr" defTabSz="533400">
            <a:lnSpc>
              <a:spcPct val="90000"/>
            </a:lnSpc>
            <a:spcBef>
              <a:spcPct val="0"/>
            </a:spcBef>
            <a:spcAft>
              <a:spcPct val="35000"/>
            </a:spcAft>
          </a:pPr>
          <a:r>
            <a:rPr lang="en-US" sz="1800" kern="1200" dirty="0">
              <a:latin typeface="Gadugi" panose="020B0502040204020203" pitchFamily="34" charset="0"/>
              <a:ea typeface="Gadugi" panose="020B0502040204020203" pitchFamily="34" charset="0"/>
            </a:rPr>
            <a:t>The results from random samples also correlate well with 24-hour urine collections. As a result, iodine nutrition is often defined by the urinary </a:t>
          </a:r>
          <a:r>
            <a:rPr lang="en-US" sz="1800" kern="1200" dirty="0" err="1">
              <a:latin typeface="Gadugi" panose="020B0502040204020203" pitchFamily="34" charset="0"/>
              <a:ea typeface="Gadugi" panose="020B0502040204020203" pitchFamily="34" charset="0"/>
            </a:rPr>
            <a:t>iodineconcentration</a:t>
          </a:r>
          <a:r>
            <a:rPr lang="en-US" sz="1800" kern="1200" dirty="0">
              <a:latin typeface="Gadugi" panose="020B0502040204020203" pitchFamily="34" charset="0"/>
              <a:ea typeface="Gadugi" panose="020B0502040204020203" pitchFamily="34" charset="0"/>
            </a:rPr>
            <a:t> in randomly collected urine samples.</a:t>
          </a:r>
        </a:p>
      </dsp:txBody>
      <dsp:txXfrm>
        <a:off x="893470" y="2370836"/>
        <a:ext cx="5018759" cy="14277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F5CBD-5A3A-486F-AD1C-47FAE58B3576}">
      <dsp:nvSpPr>
        <dsp:cNvPr id="0" name=""/>
        <dsp:cNvSpPr/>
      </dsp:nvSpPr>
      <dsp:spPr>
        <a:xfrm rot="10800000">
          <a:off x="1021872" y="889"/>
          <a:ext cx="8880069" cy="6530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997" tIns="72390" rIns="135128" bIns="72390" numCol="1" spcCol="1270" anchor="ctr" anchorCtr="0">
          <a:noAutofit/>
        </a:bodyPr>
        <a:lstStyle/>
        <a:p>
          <a:pPr lvl="0" algn="ctr" defTabSz="844550" rtl="0">
            <a:lnSpc>
              <a:spcPct val="90000"/>
            </a:lnSpc>
            <a:spcBef>
              <a:spcPct val="0"/>
            </a:spcBef>
            <a:spcAft>
              <a:spcPct val="35000"/>
            </a:spcAft>
          </a:pPr>
          <a:r>
            <a:rPr lang="en-US" sz="1900" b="1" i="0" kern="1200" baseline="0">
              <a:solidFill>
                <a:schemeClr val="tx1"/>
              </a:solidFill>
            </a:rPr>
            <a:t>Consuming an adequate amount of iodine during pregnancy is important for fetal development. </a:t>
          </a:r>
          <a:endParaRPr lang="fa-IR" sz="1900" kern="1200">
            <a:solidFill>
              <a:schemeClr val="tx1"/>
            </a:solidFill>
          </a:endParaRPr>
        </a:p>
      </dsp:txBody>
      <dsp:txXfrm rot="10800000">
        <a:off x="1185146" y="889"/>
        <a:ext cx="8716795" cy="653095"/>
      </dsp:txXfrm>
    </dsp:sp>
    <dsp:sp modelId="{CEFDAFF0-E352-446C-8DCA-186E1D8A14F4}">
      <dsp:nvSpPr>
        <dsp:cNvPr id="0" name=""/>
        <dsp:cNvSpPr/>
      </dsp:nvSpPr>
      <dsp:spPr>
        <a:xfrm>
          <a:off x="0" y="0"/>
          <a:ext cx="653095" cy="6530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D62930-2526-47BB-A025-2720B3908624}">
      <dsp:nvSpPr>
        <dsp:cNvPr id="0" name=""/>
        <dsp:cNvSpPr/>
      </dsp:nvSpPr>
      <dsp:spPr>
        <a:xfrm rot="10800000">
          <a:off x="1054525" y="833202"/>
          <a:ext cx="8814763" cy="6530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997" tIns="53340" rIns="99568" bIns="53340" numCol="1" spcCol="1270" anchor="ctr" anchorCtr="0">
          <a:noAutofit/>
        </a:bodyPr>
        <a:lstStyle/>
        <a:p>
          <a:pPr lvl="0" algn="ctr" defTabSz="622300" rtl="0">
            <a:lnSpc>
              <a:spcPct val="90000"/>
            </a:lnSpc>
            <a:spcBef>
              <a:spcPct val="0"/>
            </a:spcBef>
            <a:spcAft>
              <a:spcPct val="35000"/>
            </a:spcAft>
          </a:pPr>
          <a:r>
            <a:rPr lang="en-US" sz="1400" b="1" i="0" kern="1200" baseline="0" dirty="0">
              <a:solidFill>
                <a:schemeClr val="tx1"/>
              </a:solidFill>
            </a:rPr>
            <a:t>The World Health Organization (WHO) recommends iodine supplementation in pregnancy and lactation in regions where &lt;90 percent of households use iodized salt </a:t>
          </a:r>
          <a:r>
            <a:rPr lang="en-US" sz="1400" b="1" kern="1200" dirty="0">
              <a:solidFill>
                <a:schemeClr val="tx1"/>
              </a:solidFill>
            </a:rPr>
            <a:t> </a:t>
          </a:r>
          <a:r>
            <a:rPr lang="en-US" sz="1400" b="1" i="0" kern="1200" baseline="0" dirty="0">
              <a:solidFill>
                <a:schemeClr val="tx1"/>
              </a:solidFill>
            </a:rPr>
            <a:t>and the median urinary iodine concentration in children is &lt;100 mcg/L .</a:t>
          </a:r>
          <a:endParaRPr lang="fa-IR" sz="1400" kern="1200" dirty="0">
            <a:solidFill>
              <a:schemeClr val="tx1"/>
            </a:solidFill>
          </a:endParaRPr>
        </a:p>
      </dsp:txBody>
      <dsp:txXfrm rot="10800000">
        <a:off x="1217799" y="833202"/>
        <a:ext cx="8651489" cy="653095"/>
      </dsp:txXfrm>
    </dsp:sp>
    <dsp:sp modelId="{4B476A4F-5305-4B31-9198-3495BE433BD6}">
      <dsp:nvSpPr>
        <dsp:cNvPr id="0" name=""/>
        <dsp:cNvSpPr/>
      </dsp:nvSpPr>
      <dsp:spPr>
        <a:xfrm>
          <a:off x="21879" y="768017"/>
          <a:ext cx="653095" cy="6530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18C31A-DC53-4AE5-A3F9-CB345840D3A3}">
      <dsp:nvSpPr>
        <dsp:cNvPr id="0" name=""/>
        <dsp:cNvSpPr/>
      </dsp:nvSpPr>
      <dsp:spPr>
        <a:xfrm rot="10800000">
          <a:off x="1077698" y="1665515"/>
          <a:ext cx="8768417" cy="6857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997" tIns="60960" rIns="113792" bIns="60960" numCol="1" spcCol="1270" anchor="ctr" anchorCtr="0">
          <a:noAutofit/>
        </a:bodyPr>
        <a:lstStyle/>
        <a:p>
          <a:pPr lvl="0" algn="ctr" defTabSz="711200" rtl="0">
            <a:lnSpc>
              <a:spcPct val="90000"/>
            </a:lnSpc>
            <a:spcBef>
              <a:spcPct val="0"/>
            </a:spcBef>
            <a:spcAft>
              <a:spcPct val="35000"/>
            </a:spcAft>
          </a:pPr>
          <a:r>
            <a:rPr lang="en-US" sz="1600" b="1" i="0" kern="1200" baseline="0" dirty="0">
              <a:solidFill>
                <a:schemeClr val="tx1"/>
              </a:solidFill>
            </a:rPr>
            <a:t>In pregnant women, urinary iodine concentrations of 150 to 249 mcg/L indicate adequate iodine</a:t>
          </a:r>
          <a:r>
            <a:rPr lang="en-US" sz="1600" b="1" i="0" kern="1200" dirty="0">
              <a:solidFill>
                <a:schemeClr val="tx1"/>
              </a:solidFill>
            </a:rPr>
            <a:t>  </a:t>
          </a:r>
          <a:r>
            <a:rPr lang="en-US" sz="1600" b="1" i="0" kern="1200" baseline="0" dirty="0">
              <a:solidFill>
                <a:schemeClr val="tx1"/>
              </a:solidFill>
            </a:rPr>
            <a:t>intake.</a:t>
          </a:r>
          <a:endParaRPr lang="fa-IR" sz="1600" kern="1200" dirty="0">
            <a:solidFill>
              <a:schemeClr val="tx1"/>
            </a:solidFill>
          </a:endParaRPr>
        </a:p>
      </dsp:txBody>
      <dsp:txXfrm rot="10800000">
        <a:off x="1249147" y="1665515"/>
        <a:ext cx="8596968" cy="685795"/>
      </dsp:txXfrm>
    </dsp:sp>
    <dsp:sp modelId="{A7059B3E-E7F0-42D9-BFCE-1990825C4FF4}">
      <dsp:nvSpPr>
        <dsp:cNvPr id="0" name=""/>
        <dsp:cNvSpPr/>
      </dsp:nvSpPr>
      <dsp:spPr>
        <a:xfrm>
          <a:off x="961" y="1592058"/>
          <a:ext cx="653095" cy="6530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65E327-464E-43E8-AD9D-A1207A914135}">
      <dsp:nvSpPr>
        <dsp:cNvPr id="0" name=""/>
        <dsp:cNvSpPr/>
      </dsp:nvSpPr>
      <dsp:spPr>
        <a:xfrm rot="10800000">
          <a:off x="1028700" y="2530528"/>
          <a:ext cx="8866413" cy="6530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997" tIns="91440" rIns="170688"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rPr>
            <a:t>Iodine dosing guidelines are as follows:</a:t>
          </a:r>
          <a:endParaRPr lang="fa-IR" sz="2400" kern="1200" dirty="0">
            <a:solidFill>
              <a:schemeClr val="tx1"/>
            </a:solidFill>
          </a:endParaRPr>
        </a:p>
      </dsp:txBody>
      <dsp:txXfrm rot="10800000">
        <a:off x="1191974" y="2530528"/>
        <a:ext cx="8703139" cy="653095"/>
      </dsp:txXfrm>
    </dsp:sp>
    <dsp:sp modelId="{1CB5005C-A393-499C-80C2-E43A932D3DF4}">
      <dsp:nvSpPr>
        <dsp:cNvPr id="0" name=""/>
        <dsp:cNvSpPr/>
      </dsp:nvSpPr>
      <dsp:spPr>
        <a:xfrm>
          <a:off x="0" y="2448885"/>
          <a:ext cx="653095" cy="6530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099EB5-C7B6-4AB7-AC53-34273DA0A5E5}">
      <dsp:nvSpPr>
        <dsp:cNvPr id="0" name=""/>
        <dsp:cNvSpPr/>
      </dsp:nvSpPr>
      <dsp:spPr>
        <a:xfrm rot="10800000">
          <a:off x="865434" y="3362841"/>
          <a:ext cx="9192944" cy="6530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7997" tIns="60960" rIns="113792" bIns="60960" numCol="1" spcCol="1270" anchor="ctr" anchorCtr="0">
          <a:noAutofit/>
        </a:bodyPr>
        <a:lstStyle/>
        <a:p>
          <a:pPr lvl="0" algn="ctr" defTabSz="711200" rtl="0">
            <a:lnSpc>
              <a:spcPct val="90000"/>
            </a:lnSpc>
            <a:spcBef>
              <a:spcPct val="0"/>
            </a:spcBef>
            <a:spcAft>
              <a:spcPct val="35000"/>
            </a:spcAft>
          </a:pPr>
          <a:r>
            <a:rPr lang="en-US" sz="1600" b="1" i="0" kern="1200" baseline="0" dirty="0">
              <a:solidFill>
                <a:schemeClr val="tx1"/>
              </a:solidFill>
            </a:rPr>
            <a:t>Iodine supplementation is not necessary in women who are taking levothyroxine for the treatment of hypothyroidism.</a:t>
          </a:r>
          <a:endParaRPr lang="fa-IR" sz="1600" kern="1200" dirty="0">
            <a:solidFill>
              <a:schemeClr val="tx1"/>
            </a:solidFill>
          </a:endParaRPr>
        </a:p>
      </dsp:txBody>
      <dsp:txXfrm rot="10800000">
        <a:off x="1028708" y="3362841"/>
        <a:ext cx="9029670" cy="653095"/>
      </dsp:txXfrm>
    </dsp:sp>
    <dsp:sp modelId="{2A37EEDD-CC33-4E97-942B-7C687A491B22}">
      <dsp:nvSpPr>
        <dsp:cNvPr id="0" name=""/>
        <dsp:cNvSpPr/>
      </dsp:nvSpPr>
      <dsp:spPr>
        <a:xfrm>
          <a:off x="0" y="3232209"/>
          <a:ext cx="653095" cy="6530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8492A-7FA8-4DF7-8184-6589086DE362}">
      <dsp:nvSpPr>
        <dsp:cNvPr id="0" name=""/>
        <dsp:cNvSpPr/>
      </dsp:nvSpPr>
      <dsp:spPr>
        <a:xfrm>
          <a:off x="4220" y="404683"/>
          <a:ext cx="1845160" cy="2641246"/>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a:t>The WHO sets the tolerable upper intake amount for iodine as 500 mcg daily for pregnant women, while the IOM uses 1100 mcg daily for adults and pregnant women &gt;19 years of age.</a:t>
          </a:r>
          <a:endParaRPr lang="fa-IR" sz="1400" kern="1200"/>
        </a:p>
      </dsp:txBody>
      <dsp:txXfrm>
        <a:off x="58263" y="458726"/>
        <a:ext cx="1737074" cy="2533160"/>
      </dsp:txXfrm>
    </dsp:sp>
    <dsp:sp modelId="{D5BF9420-57B5-4826-B328-F2E0EAE42F16}">
      <dsp:nvSpPr>
        <dsp:cNvPr id="0" name=""/>
        <dsp:cNvSpPr/>
      </dsp:nvSpPr>
      <dsp:spPr>
        <a:xfrm>
          <a:off x="2033896" y="1496506"/>
          <a:ext cx="391174" cy="4575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fa-IR" sz="1100" kern="1200"/>
        </a:p>
      </dsp:txBody>
      <dsp:txXfrm>
        <a:off x="2033896" y="1588026"/>
        <a:ext cx="273822" cy="274559"/>
      </dsp:txXfrm>
    </dsp:sp>
    <dsp:sp modelId="{0DA76A6F-599F-427A-B2D4-1EBA0B58C2F8}">
      <dsp:nvSpPr>
        <dsp:cNvPr id="0" name=""/>
        <dsp:cNvSpPr/>
      </dsp:nvSpPr>
      <dsp:spPr>
        <a:xfrm>
          <a:off x="2587444" y="404683"/>
          <a:ext cx="1845160" cy="2641246"/>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a:t>The tolerable upper intake amount for iodine, as established by European and United States expert committees, ranges from 600 to 1100 mcg daily for adults and pregnant women &gt;19</a:t>
          </a:r>
          <a:br>
            <a:rPr lang="en-US" sz="1400" b="1" kern="1200"/>
          </a:br>
          <a:r>
            <a:rPr lang="en-US" sz="1400" b="1" kern="1200"/>
            <a:t>years age .</a:t>
          </a:r>
          <a:endParaRPr lang="fa-IR" sz="1400" kern="1200"/>
        </a:p>
      </dsp:txBody>
      <dsp:txXfrm>
        <a:off x="2641487" y="458726"/>
        <a:ext cx="1737074" cy="2533160"/>
      </dsp:txXfrm>
    </dsp:sp>
    <dsp:sp modelId="{5F139B07-1D43-4FCB-BB37-20579F4D245A}">
      <dsp:nvSpPr>
        <dsp:cNvPr id="0" name=""/>
        <dsp:cNvSpPr/>
      </dsp:nvSpPr>
      <dsp:spPr>
        <a:xfrm>
          <a:off x="4617121" y="1496506"/>
          <a:ext cx="391174" cy="4575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fa-IR" sz="1100" kern="1200"/>
        </a:p>
      </dsp:txBody>
      <dsp:txXfrm>
        <a:off x="4617121" y="1588026"/>
        <a:ext cx="273822" cy="274559"/>
      </dsp:txXfrm>
    </dsp:sp>
    <dsp:sp modelId="{64825930-888A-45E9-B6B3-7E5B85310C67}">
      <dsp:nvSpPr>
        <dsp:cNvPr id="0" name=""/>
        <dsp:cNvSpPr/>
      </dsp:nvSpPr>
      <dsp:spPr>
        <a:xfrm>
          <a:off x="5170669" y="404683"/>
          <a:ext cx="1845160" cy="2641246"/>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a:t>For adolescents 15 to 17 years, it ranges from 500 to 900 mcg daily and for younger children, 200 to 450 mcg/day.</a:t>
          </a:r>
          <a:endParaRPr lang="fa-IR" sz="1400" kern="1200"/>
        </a:p>
      </dsp:txBody>
      <dsp:txXfrm>
        <a:off x="5224712" y="458726"/>
        <a:ext cx="1737074" cy="2533160"/>
      </dsp:txXfrm>
    </dsp:sp>
    <dsp:sp modelId="{03E2C107-ECDC-4D51-92FD-916E27C651CA}">
      <dsp:nvSpPr>
        <dsp:cNvPr id="0" name=""/>
        <dsp:cNvSpPr/>
      </dsp:nvSpPr>
      <dsp:spPr>
        <a:xfrm>
          <a:off x="7200346" y="1496506"/>
          <a:ext cx="391174" cy="4575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fa-IR" sz="1100" kern="1200"/>
        </a:p>
      </dsp:txBody>
      <dsp:txXfrm>
        <a:off x="7200346" y="1588026"/>
        <a:ext cx="273822" cy="274559"/>
      </dsp:txXfrm>
    </dsp:sp>
    <dsp:sp modelId="{6EE2732F-C55F-4485-9339-E666B126A9D0}">
      <dsp:nvSpPr>
        <dsp:cNvPr id="0" name=""/>
        <dsp:cNvSpPr/>
      </dsp:nvSpPr>
      <dsp:spPr>
        <a:xfrm>
          <a:off x="7753894" y="404683"/>
          <a:ext cx="1845160" cy="2641246"/>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a:t>Smoking reduces iodine in breast milk due to inhibition of iodine transport into the milk by thiocyanate found in cigarette smoke . </a:t>
          </a:r>
          <a:endParaRPr lang="fa-IR" sz="1400" kern="1200"/>
        </a:p>
      </dsp:txBody>
      <dsp:txXfrm>
        <a:off x="7807937" y="458726"/>
        <a:ext cx="1737074" cy="2533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69F11-826A-46AA-BC39-4FAF83C44C76}">
      <dsp:nvSpPr>
        <dsp:cNvPr id="0" name=""/>
        <dsp:cNvSpPr/>
      </dsp:nvSpPr>
      <dsp:spPr>
        <a:xfrm>
          <a:off x="0" y="0"/>
          <a:ext cx="1875639" cy="3450613"/>
        </a:xfrm>
        <a:prstGeom prst="roundRect">
          <a:avLst>
            <a:gd name="adj" fmla="val 10000"/>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endParaRPr lang="en-US" sz="1200" b="1" kern="1200" dirty="0"/>
        </a:p>
        <a:p>
          <a:pPr lvl="0" algn="ctr" defTabSz="533400" rtl="0">
            <a:lnSpc>
              <a:spcPct val="90000"/>
            </a:lnSpc>
            <a:spcBef>
              <a:spcPct val="0"/>
            </a:spcBef>
            <a:spcAft>
              <a:spcPct val="35000"/>
            </a:spcAft>
          </a:pPr>
          <a:endParaRPr lang="en-US" sz="1200" b="1" kern="1200" dirty="0"/>
        </a:p>
        <a:p>
          <a:pPr lvl="0" algn="ctr" defTabSz="533400" rtl="0">
            <a:lnSpc>
              <a:spcPct val="90000"/>
            </a:lnSpc>
            <a:spcBef>
              <a:spcPct val="0"/>
            </a:spcBef>
            <a:spcAft>
              <a:spcPct val="35000"/>
            </a:spcAft>
          </a:pPr>
          <a:r>
            <a:rPr lang="en-US" sz="1200" b="1" kern="1200" dirty="0">
              <a:solidFill>
                <a:schemeClr val="tx1"/>
              </a:solidFill>
            </a:rPr>
            <a:t>In Denmark, mothers who smoke have reduced</a:t>
          </a:r>
          <a:br>
            <a:rPr lang="en-US" sz="1200" b="1" kern="1200" dirty="0">
              <a:solidFill>
                <a:schemeClr val="tx1"/>
              </a:solidFill>
            </a:rPr>
          </a:br>
          <a:r>
            <a:rPr lang="en-US" sz="1200" b="1" kern="1200" dirty="0">
              <a:solidFill>
                <a:schemeClr val="tx1"/>
              </a:solidFill>
            </a:rPr>
            <a:t>iodine in their breast milk (26 versus 54 mcg/L in nonsmokers despite identical urine iodine concentrations), and their infants have reduced urinary iodine concentrations (33 versus 40</a:t>
          </a:r>
          <a:br>
            <a:rPr lang="en-US" sz="1200" b="1" kern="1200" dirty="0">
              <a:solidFill>
                <a:schemeClr val="tx1"/>
              </a:solidFill>
            </a:rPr>
          </a:br>
          <a:r>
            <a:rPr lang="en-US" sz="1200" b="1" kern="1200" dirty="0">
              <a:solidFill>
                <a:schemeClr val="tx1"/>
              </a:solidFill>
            </a:rPr>
            <a:t>mcg/L in nonsmokers) . </a:t>
          </a:r>
          <a:endParaRPr lang="fa-IR" sz="1200" kern="1200" dirty="0">
            <a:solidFill>
              <a:schemeClr val="tx1"/>
            </a:solidFill>
          </a:endParaRPr>
        </a:p>
      </dsp:txBody>
      <dsp:txXfrm>
        <a:off x="0" y="1380245"/>
        <a:ext cx="1875639" cy="1380245"/>
      </dsp:txXfrm>
    </dsp:sp>
    <dsp:sp modelId="{85C5593E-DCED-41EB-9EBD-F66EFCD29DC4}">
      <dsp:nvSpPr>
        <dsp:cNvPr id="0" name=""/>
        <dsp:cNvSpPr/>
      </dsp:nvSpPr>
      <dsp:spPr>
        <a:xfrm>
          <a:off x="363292" y="27416"/>
          <a:ext cx="1149054" cy="1149054"/>
        </a:xfrm>
        <a:prstGeom prst="ellipse">
          <a:avLst/>
        </a:prstGeom>
        <a:solidFill>
          <a:schemeClr val="dk2">
            <a:tint val="40000"/>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A882F9-C89F-47C5-92EF-A9750EBA4C16}">
      <dsp:nvSpPr>
        <dsp:cNvPr id="0" name=""/>
        <dsp:cNvSpPr/>
      </dsp:nvSpPr>
      <dsp:spPr>
        <a:xfrm>
          <a:off x="1931908" y="0"/>
          <a:ext cx="1875639" cy="3450613"/>
        </a:xfrm>
        <a:prstGeom prst="roundRect">
          <a:avLst>
            <a:gd name="adj" fmla="val 10000"/>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dirty="0">
              <a:solidFill>
                <a:schemeClr val="tx1"/>
              </a:solidFill>
            </a:rPr>
            <a:t>Smoking cessation efforts are important in this population.</a:t>
          </a:r>
          <a:br>
            <a:rPr lang="en-US" sz="1200" b="1" kern="1200" dirty="0">
              <a:solidFill>
                <a:schemeClr val="tx1"/>
              </a:solidFill>
            </a:rPr>
          </a:br>
          <a:r>
            <a:rPr lang="en-US" sz="1200" b="1" kern="1200" dirty="0">
              <a:solidFill>
                <a:schemeClr val="tx1"/>
              </a:solidFill>
            </a:rPr>
            <a:t>Sustaining iodine sufficiency — Regular monitoring of iodine nutrition is essential for sustaining iodine sufficiency .</a:t>
          </a:r>
          <a:endParaRPr lang="fa-IR" sz="1200" kern="1200" dirty="0">
            <a:solidFill>
              <a:schemeClr val="tx1"/>
            </a:solidFill>
          </a:endParaRPr>
        </a:p>
      </dsp:txBody>
      <dsp:txXfrm>
        <a:off x="1931908" y="1380245"/>
        <a:ext cx="1875639" cy="1380245"/>
      </dsp:txXfrm>
    </dsp:sp>
    <dsp:sp modelId="{5A3D1C79-1830-4DB6-A08E-FFFEB6EB5605}">
      <dsp:nvSpPr>
        <dsp:cNvPr id="0" name=""/>
        <dsp:cNvSpPr/>
      </dsp:nvSpPr>
      <dsp:spPr>
        <a:xfrm>
          <a:off x="2295201" y="19258"/>
          <a:ext cx="1149054" cy="1149054"/>
        </a:xfrm>
        <a:prstGeom prst="ellipse">
          <a:avLst/>
        </a:prstGeom>
        <a:solidFill>
          <a:schemeClr val="dk2">
            <a:tint val="40000"/>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D80BA8-2109-4C1C-9EF4-5A13F8E69432}">
      <dsp:nvSpPr>
        <dsp:cNvPr id="0" name=""/>
        <dsp:cNvSpPr/>
      </dsp:nvSpPr>
      <dsp:spPr>
        <a:xfrm>
          <a:off x="3863817" y="0"/>
          <a:ext cx="1875639" cy="3450613"/>
        </a:xfrm>
        <a:prstGeom prst="roundRect">
          <a:avLst>
            <a:gd name="adj" fmla="val 10000"/>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a:solidFill>
                <a:schemeClr val="tx1"/>
              </a:solidFill>
            </a:rPr>
            <a:t>Iodine deficiency has recurred in some countries with</a:t>
          </a:r>
          <a:br>
            <a:rPr lang="en-US" sz="1400" b="1" kern="1200" dirty="0">
              <a:solidFill>
                <a:schemeClr val="tx1"/>
              </a:solidFill>
            </a:rPr>
          </a:br>
          <a:r>
            <a:rPr lang="en-US" sz="1400" b="1" kern="1200" dirty="0">
              <a:solidFill>
                <a:schemeClr val="tx1"/>
              </a:solidFill>
            </a:rPr>
            <a:t>initially successful programs after a regular follow-up program was abandoned</a:t>
          </a:r>
          <a:r>
            <a:rPr lang="en-US" sz="1000" b="1" kern="1200" dirty="0"/>
            <a:t>.</a:t>
          </a:r>
          <a:endParaRPr lang="fa-IR" sz="1000" kern="1200" dirty="0"/>
        </a:p>
      </dsp:txBody>
      <dsp:txXfrm>
        <a:off x="3863817" y="1380245"/>
        <a:ext cx="1875639" cy="1380245"/>
      </dsp:txXfrm>
    </dsp:sp>
    <dsp:sp modelId="{8EDF6A2D-EB42-41C4-97D4-2BBBCA75B247}">
      <dsp:nvSpPr>
        <dsp:cNvPr id="0" name=""/>
        <dsp:cNvSpPr/>
      </dsp:nvSpPr>
      <dsp:spPr>
        <a:xfrm>
          <a:off x="4186284" y="51914"/>
          <a:ext cx="1149054" cy="1149054"/>
        </a:xfrm>
        <a:prstGeom prst="ellipse">
          <a:avLst/>
        </a:prstGeom>
        <a:solidFill>
          <a:schemeClr val="dk2">
            <a:tint val="40000"/>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D6C4D-46C8-45B7-AF5A-5E9E98962531}">
      <dsp:nvSpPr>
        <dsp:cNvPr id="0" name=""/>
        <dsp:cNvSpPr/>
      </dsp:nvSpPr>
      <dsp:spPr>
        <a:xfrm>
          <a:off x="5795726" y="0"/>
          <a:ext cx="1875639" cy="3450613"/>
        </a:xfrm>
        <a:prstGeom prst="roundRect">
          <a:avLst>
            <a:gd name="adj" fmla="val 10000"/>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dirty="0">
              <a:solidFill>
                <a:schemeClr val="tx1"/>
              </a:solidFill>
            </a:rPr>
            <a:t>Potential contributing factors include a decrease in salt intake, a reduction in the use of iodine salts in</a:t>
          </a:r>
          <a:br>
            <a:rPr lang="en-US" sz="1200" b="1" kern="1200" dirty="0">
              <a:solidFill>
                <a:schemeClr val="tx1"/>
              </a:solidFill>
            </a:rPr>
          </a:br>
          <a:r>
            <a:rPr lang="en-US" sz="1200" b="1" kern="1200" dirty="0">
              <a:solidFill>
                <a:schemeClr val="tx1"/>
              </a:solidFill>
            </a:rPr>
            <a:t>the baking industry, and undoubtedly other unidentified commercial and environmental factors.</a:t>
          </a:r>
          <a:endParaRPr lang="fa-IR" sz="1200" kern="1200" dirty="0">
            <a:solidFill>
              <a:schemeClr val="tx1"/>
            </a:solidFill>
          </a:endParaRPr>
        </a:p>
      </dsp:txBody>
      <dsp:txXfrm>
        <a:off x="5795726" y="1380245"/>
        <a:ext cx="1875639" cy="1380245"/>
      </dsp:txXfrm>
    </dsp:sp>
    <dsp:sp modelId="{37AB0E65-951C-4E2A-B1D1-DECE68778B86}">
      <dsp:nvSpPr>
        <dsp:cNvPr id="0" name=""/>
        <dsp:cNvSpPr/>
      </dsp:nvSpPr>
      <dsp:spPr>
        <a:xfrm>
          <a:off x="6191675" y="27428"/>
          <a:ext cx="1149054" cy="1149054"/>
        </a:xfrm>
        <a:prstGeom prst="ellipse">
          <a:avLst/>
        </a:prstGeom>
        <a:solidFill>
          <a:schemeClr val="dk2">
            <a:tint val="40000"/>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A17F8B-9B70-4034-886C-1F1E26CAB648}">
      <dsp:nvSpPr>
        <dsp:cNvPr id="0" name=""/>
        <dsp:cNvSpPr/>
      </dsp:nvSpPr>
      <dsp:spPr>
        <a:xfrm>
          <a:off x="7727635" y="0"/>
          <a:ext cx="1875639" cy="3450613"/>
        </a:xfrm>
        <a:prstGeom prst="roundRect">
          <a:avLst>
            <a:gd name="adj" fmla="val 10000"/>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a:solidFill>
                <a:schemeClr val="tx1"/>
              </a:solidFill>
            </a:rPr>
            <a:t>In some countries that have mandatory programs of salt iodization, inadequate quality</a:t>
          </a:r>
          <a:br>
            <a:rPr lang="en-US" sz="1400" b="1" kern="1200" dirty="0">
              <a:solidFill>
                <a:schemeClr val="tx1"/>
              </a:solidFill>
            </a:rPr>
          </a:br>
          <a:r>
            <a:rPr lang="en-US" sz="1400" b="1" kern="1200" dirty="0">
              <a:solidFill>
                <a:schemeClr val="tx1"/>
              </a:solidFill>
            </a:rPr>
            <a:t>control has caused major fluctuations in dietary iodine intake.</a:t>
          </a:r>
          <a:br>
            <a:rPr lang="en-US" sz="1400" b="1" kern="1200" dirty="0">
              <a:solidFill>
                <a:schemeClr val="tx1"/>
              </a:solidFill>
            </a:rPr>
          </a:br>
          <a:endParaRPr lang="fa-IR" sz="1400" kern="1200" dirty="0">
            <a:solidFill>
              <a:schemeClr val="tx1"/>
            </a:solidFill>
          </a:endParaRPr>
        </a:p>
      </dsp:txBody>
      <dsp:txXfrm>
        <a:off x="7727635" y="1380245"/>
        <a:ext cx="1875639" cy="1380245"/>
      </dsp:txXfrm>
    </dsp:sp>
    <dsp:sp modelId="{B5692C22-D758-4497-9F2A-EC176660318F}">
      <dsp:nvSpPr>
        <dsp:cNvPr id="0" name=""/>
        <dsp:cNvSpPr/>
      </dsp:nvSpPr>
      <dsp:spPr>
        <a:xfrm>
          <a:off x="8066430" y="35586"/>
          <a:ext cx="1149054" cy="1149054"/>
        </a:xfrm>
        <a:prstGeom prst="ellipse">
          <a:avLst/>
        </a:prstGeom>
        <a:solidFill>
          <a:schemeClr val="dk2">
            <a:tint val="40000"/>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C4254D-86D6-4A0F-A692-FC8FC218E98F}">
      <dsp:nvSpPr>
        <dsp:cNvPr id="0" name=""/>
        <dsp:cNvSpPr/>
      </dsp:nvSpPr>
      <dsp:spPr>
        <a:xfrm>
          <a:off x="2165225" y="3208214"/>
          <a:ext cx="6351402" cy="242398"/>
        </a:xfrm>
        <a:prstGeom prst="leftRightArrow">
          <a:avLst/>
        </a:prstGeom>
        <a:solidFill>
          <a:schemeClr val="dk2">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E0B2F-03ED-4B07-9228-E757C8A6CDF1}">
      <dsp:nvSpPr>
        <dsp:cNvPr id="0" name=""/>
        <dsp:cNvSpPr/>
      </dsp:nvSpPr>
      <dsp:spPr>
        <a:xfrm>
          <a:off x="0" y="0"/>
          <a:ext cx="1049234" cy="1049234"/>
        </a:xfrm>
        <a:prstGeom prst="pie">
          <a:avLst>
            <a:gd name="adj1" fmla="val 5400000"/>
            <a:gd name="adj2" fmla="val 16200000"/>
          </a:avLst>
        </a:prstGeom>
        <a:solidFill>
          <a:schemeClr val="accent3">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637919-FAE8-4B12-A959-300390854DDB}">
      <dsp:nvSpPr>
        <dsp:cNvPr id="0" name=""/>
        <dsp:cNvSpPr/>
      </dsp:nvSpPr>
      <dsp:spPr>
        <a:xfrm>
          <a:off x="524617" y="0"/>
          <a:ext cx="9078657" cy="1049234"/>
        </a:xfrm>
        <a:prstGeom prst="rect">
          <a:avLst/>
        </a:prstGeom>
        <a:solidFill>
          <a:schemeClr val="lt1">
            <a:alpha val="90000"/>
            <a:hueOff val="0"/>
            <a:satOff val="0"/>
            <a:lumOff val="0"/>
            <a:alphaOff val="0"/>
          </a:schemeClr>
        </a:solidFill>
        <a:ln w="15875" cap="flat" cmpd="sng" algn="ctr">
          <a:solidFill>
            <a:schemeClr val="accent3">
              <a:shade val="80000"/>
              <a:hueOff val="0"/>
              <a:satOff val="0"/>
              <a:lumOff val="0"/>
              <a:alphaOff val="0"/>
            </a:schemeClr>
          </a:solidFill>
          <a:prstDash val="solid"/>
        </a:ln>
        <a:effectLst>
          <a:reflection blurRad="6350" stA="52000" endA="300" endPos="35000" dir="5400000" sy="-100000" algn="bl" rotWithShape="0"/>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en-US" sz="5000" b="1" i="0" kern="1200" baseline="0"/>
            <a:t>Adverse effects</a:t>
          </a:r>
          <a:endParaRPr lang="en-US" sz="5000" kern="1200"/>
        </a:p>
      </dsp:txBody>
      <dsp:txXfrm>
        <a:off x="524617" y="0"/>
        <a:ext cx="9078657" cy="104923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11/23/2020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11/23/2020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2" Type="http://schemas.openxmlformats.org/officeDocument/2006/relationships/hyperlink" Target="https://bmcpregnancychildbirth.biomedcentral.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ncbi.nlm.nih.gov/pubmed/?term=Azizi%20F%5bAuthor%5d&amp;cauthor=true&amp;cauthor_uid=29696034" TargetMode="External"/><Relationship Id="rId2" Type="http://schemas.openxmlformats.org/officeDocument/2006/relationships/hyperlink" Target="https://www.ncbi.nlm.nih.gov/pubmed/?term=Delshad%20H%5bAuthor%5d&amp;cauthor=true&amp;cauthor_uid=2969603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liebertpub.com/doi/abs/10.1089/thy.2010.0085?journalCode=thy" TargetMode="External"/><Relationship Id="rId2" Type="http://schemas.openxmlformats.org/officeDocument/2006/relationships/hyperlink" Target="https://www.liebertpub.com/doi/full/10.1089/thy.2010.008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8391BC-2345-4043-8E9B-D172BB350F54}"/>
              </a:ext>
            </a:extLst>
          </p:cNvPr>
          <p:cNvSpPr>
            <a:spLocks noGrp="1"/>
          </p:cNvSpPr>
          <p:nvPr>
            <p:ph type="ctrTitle"/>
          </p:nvPr>
        </p:nvSpPr>
        <p:spPr/>
        <p:txBody>
          <a:bodyPr/>
          <a:lstStyle/>
          <a:p>
            <a:r>
              <a:rPr lang="en-US" b="1" i="1" dirty="0">
                <a:latin typeface="Andalus" panose="02020603050405020304" pitchFamily="18" charset="-78"/>
                <a:cs typeface="Andalus" panose="02020603050405020304" pitchFamily="18" charset="-78"/>
              </a:rPr>
              <a:t>IODINE AND PREGNANCY</a:t>
            </a:r>
          </a:p>
        </p:txBody>
      </p:sp>
      <p:sp>
        <p:nvSpPr>
          <p:cNvPr id="3" name="Subtitle 2">
            <a:extLst>
              <a:ext uri="{FF2B5EF4-FFF2-40B4-BE49-F238E27FC236}">
                <a16:creationId xmlns:a16="http://schemas.microsoft.com/office/drawing/2014/main" xmlns="" id="{ACEE9D42-9EF4-491C-A4F6-AAE8C3628199}"/>
              </a:ext>
            </a:extLst>
          </p:cNvPr>
          <p:cNvSpPr>
            <a:spLocks noGrp="1"/>
          </p:cNvSpPr>
          <p:nvPr>
            <p:ph type="subTitle" idx="1"/>
          </p:nvPr>
        </p:nvSpPr>
        <p:spPr/>
        <p:txBody>
          <a:bodyPr/>
          <a:lstStyle/>
          <a:p>
            <a:r>
              <a:rPr lang="en-US" dirty="0" err="1" smtClean="0"/>
              <a:t>D</a:t>
            </a:r>
            <a:r>
              <a:rPr lang="en-US" cap="none" dirty="0" err="1" smtClean="0"/>
              <a:t>r</a:t>
            </a:r>
            <a:r>
              <a:rPr lang="en-US" cap="none" dirty="0" smtClean="0"/>
              <a:t> </a:t>
            </a:r>
            <a:r>
              <a:rPr lang="en-US" cap="none" dirty="0" err="1" smtClean="0"/>
              <a:t>Sedigheh</a:t>
            </a:r>
            <a:r>
              <a:rPr lang="en-US" cap="none" dirty="0" smtClean="0"/>
              <a:t> </a:t>
            </a:r>
            <a:r>
              <a:rPr lang="en-US" cap="none" dirty="0" err="1" smtClean="0"/>
              <a:t>Hantoushzadeh</a:t>
            </a:r>
            <a:endParaRPr lang="en-US" cap="none" dirty="0"/>
          </a:p>
        </p:txBody>
      </p:sp>
    </p:spTree>
    <p:extLst>
      <p:ext uri="{BB962C8B-B14F-4D97-AF65-F5344CB8AC3E}">
        <p14:creationId xmlns:p14="http://schemas.microsoft.com/office/powerpoint/2010/main" val="3228787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94000"/>
                <a:satMod val="80000"/>
                <a:lumMod val="106000"/>
              </a:schemeClr>
            </a:gs>
            <a:gs pos="100000">
              <a:schemeClr val="bg2">
                <a:shade val="8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E4FD92-A887-464E-84E3-E2FE08BFF45A}"/>
              </a:ext>
            </a:extLst>
          </p:cNvPr>
          <p:cNvSpPr>
            <a:spLocks noGrp="1"/>
          </p:cNvSpPr>
          <p:nvPr>
            <p:ph type="title"/>
          </p:nvPr>
        </p:nvSpPr>
        <p:spPr>
          <a:xfrm>
            <a:off x="1451578" y="204444"/>
            <a:ext cx="9603275" cy="1049235"/>
          </a:xfrm>
          <a:gradFill>
            <a:gsLst>
              <a:gs pos="0">
                <a:schemeClr val="accent1">
                  <a:lumMod val="5000"/>
                  <a:lumOff val="95000"/>
                </a:schemeClr>
              </a:gs>
              <a:gs pos="74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scene3d>
            <a:camera prst="orthographicFront"/>
            <a:lightRig rig="threePt" dir="t"/>
          </a:scene3d>
          <a:sp3d>
            <a:bevelT w="152400" h="50800" prst="softRound"/>
          </a:sp3d>
        </p:spPr>
        <p:style>
          <a:lnRef idx="3">
            <a:schemeClr val="lt1"/>
          </a:lnRef>
          <a:fillRef idx="1">
            <a:schemeClr val="accent3"/>
          </a:fillRef>
          <a:effectRef idx="1">
            <a:schemeClr val="accent3"/>
          </a:effectRef>
          <a:fontRef idx="minor">
            <a:schemeClr val="lt1"/>
          </a:fontRef>
        </p:style>
        <p:txBody>
          <a:bodyPr>
            <a:normAutofit/>
          </a:bodyPr>
          <a:lstStyle/>
          <a:p>
            <a:r>
              <a:rPr lang="en-US" sz="4800" b="1" i="0" u="none" strike="noStrike" baseline="0" dirty="0">
                <a:solidFill>
                  <a:schemeClr val="tx1"/>
                </a:solidFill>
                <a:latin typeface="Angsana New" panose="02020603050405020304" pitchFamily="18" charset="-34"/>
                <a:cs typeface="Angsana New" panose="02020603050405020304" pitchFamily="18" charset="-34"/>
              </a:rPr>
              <a:t>ASSESSMENT OF IODINE NUTRITION</a:t>
            </a:r>
            <a:endParaRPr lang="en-US" sz="7200" dirty="0">
              <a:solidFill>
                <a:schemeClr val="tx1"/>
              </a:solidFill>
              <a:latin typeface="Angsana New" panose="02020603050405020304" pitchFamily="18" charset="-34"/>
              <a:cs typeface="Angsana New" panose="02020603050405020304" pitchFamily="18" charset="-34"/>
            </a:endParaRPr>
          </a:p>
        </p:txBody>
      </p:sp>
      <p:graphicFrame>
        <p:nvGraphicFramePr>
          <p:cNvPr id="4" name="Content Placeholder 3">
            <a:extLst>
              <a:ext uri="{FF2B5EF4-FFF2-40B4-BE49-F238E27FC236}">
                <a16:creationId xmlns:a16="http://schemas.microsoft.com/office/drawing/2014/main" xmlns="" id="{FA806D28-85D9-4669-8BBB-CDD1BA179AFA}"/>
              </a:ext>
            </a:extLst>
          </p:cNvPr>
          <p:cNvGraphicFramePr>
            <a:graphicFrameLocks noGrp="1"/>
          </p:cNvGraphicFramePr>
          <p:nvPr>
            <p:ph idx="1"/>
            <p:extLst>
              <p:ext uri="{D42A27DB-BD31-4B8C-83A1-F6EECF244321}">
                <p14:modId xmlns:p14="http://schemas.microsoft.com/office/powerpoint/2010/main" val="1116621477"/>
              </p:ext>
            </p:extLst>
          </p:nvPr>
        </p:nvGraphicFramePr>
        <p:xfrm>
          <a:off x="1451577" y="1253679"/>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DF0BC822-A4BA-4E01-AB77-13E35763D449}"/>
              </a:ext>
            </a:extLst>
          </p:cNvPr>
          <p:cNvSpPr txBox="1"/>
          <p:nvPr/>
        </p:nvSpPr>
        <p:spPr>
          <a:xfrm>
            <a:off x="292963" y="4128117"/>
            <a:ext cx="8717872" cy="181588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l"/>
            <a:r>
              <a:rPr lang="en-US" sz="1600" b="1" i="1" u="none" strike="noStrike" baseline="0" dirty="0">
                <a:latin typeface="Gadugi" panose="020B0502040204020203" pitchFamily="34" charset="0"/>
                <a:ea typeface="Gadugi" panose="020B0502040204020203" pitchFamily="34" charset="0"/>
              </a:rPr>
              <a:t>In practice, urinary iodine is most often used to determine iodine nutrition at the population level.</a:t>
            </a:r>
          </a:p>
          <a:p>
            <a:pPr algn="l"/>
            <a:endParaRPr lang="en-US" sz="1600" b="1" i="1" u="none" strike="noStrike" baseline="0" dirty="0">
              <a:latin typeface="Gadugi" panose="020B0502040204020203" pitchFamily="34" charset="0"/>
              <a:ea typeface="Gadugi" panose="020B0502040204020203" pitchFamily="34" charset="0"/>
            </a:endParaRPr>
          </a:p>
          <a:p>
            <a:pPr algn="l"/>
            <a:r>
              <a:rPr lang="en-US" sz="1600" b="1" i="1" u="none" strike="noStrike" baseline="0" dirty="0">
                <a:latin typeface="Gadugi" panose="020B0502040204020203" pitchFamily="34" charset="0"/>
                <a:ea typeface="Gadugi" panose="020B0502040204020203" pitchFamily="34" charset="0"/>
              </a:rPr>
              <a:t> The urinary iodine concentration indicates current iodine nutrition, </a:t>
            </a:r>
          </a:p>
          <a:p>
            <a:pPr algn="l"/>
            <a:endParaRPr lang="en-US" sz="1600" b="1" i="1" dirty="0">
              <a:latin typeface="Gadugi" panose="020B0502040204020203" pitchFamily="34" charset="0"/>
              <a:ea typeface="Gadugi" panose="020B0502040204020203" pitchFamily="34" charset="0"/>
            </a:endParaRPr>
          </a:p>
          <a:p>
            <a:pPr algn="l"/>
            <a:r>
              <a:rPr lang="en-US" sz="1600" b="1" i="1" u="none" strike="noStrike" baseline="0" dirty="0">
                <a:latin typeface="Gadugi" panose="020B0502040204020203" pitchFamily="34" charset="0"/>
                <a:ea typeface="Gadugi" panose="020B0502040204020203" pitchFamily="34" charset="0"/>
              </a:rPr>
              <a:t>while thyroid size and the serum thyroglobulin concentration reflect iodine nutrition over a period of months or years.</a:t>
            </a:r>
            <a:endParaRPr lang="en-US" sz="3600" b="1" i="1" dirty="0">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319154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28282E-D28D-4DFB-AB92-F03D1682BC62}"/>
              </a:ext>
            </a:extLst>
          </p:cNvPr>
          <p:cNvSpPr>
            <a:spLocks noGrp="1"/>
          </p:cNvSpPr>
          <p:nvPr>
            <p:ph type="title"/>
          </p:nvPr>
        </p:nvSpPr>
        <p:spPr>
          <a:xfrm>
            <a:off x="1451579" y="804520"/>
            <a:ext cx="9467955" cy="722440"/>
          </a:xfrm>
          <a:effectLst>
            <a:outerShdw blurRad="63500" sx="102000" sy="102000" algn="c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ormAutofit/>
          </a:bodyPr>
          <a:lstStyle/>
          <a:p>
            <a:r>
              <a:rPr lang="en-US" b="1" i="0" u="none" strike="noStrike" baseline="0" dirty="0">
                <a:latin typeface="Arial-BoldMT"/>
              </a:rPr>
              <a:t>Urinary iodine excretion</a:t>
            </a:r>
            <a:endParaRPr lang="en-US" sz="4800" dirty="0">
              <a:latin typeface="Angsana New" panose="02020603050405020304" pitchFamily="18" charset="-34"/>
              <a:cs typeface="Angsana New" panose="02020603050405020304" pitchFamily="18" charset="-34"/>
            </a:endParaRPr>
          </a:p>
        </p:txBody>
      </p:sp>
      <p:graphicFrame>
        <p:nvGraphicFramePr>
          <p:cNvPr id="5" name="Content Placeholder 4">
            <a:extLst>
              <a:ext uri="{FF2B5EF4-FFF2-40B4-BE49-F238E27FC236}">
                <a16:creationId xmlns:a16="http://schemas.microsoft.com/office/drawing/2014/main" xmlns="" id="{214AC937-01B2-498A-A625-100CBE2DAD6C}"/>
              </a:ext>
            </a:extLst>
          </p:cNvPr>
          <p:cNvGraphicFramePr>
            <a:graphicFrameLocks noGrp="1"/>
          </p:cNvGraphicFramePr>
          <p:nvPr>
            <p:ph idx="1"/>
            <p:extLst>
              <p:ext uri="{D42A27DB-BD31-4B8C-83A1-F6EECF244321}">
                <p14:modId xmlns:p14="http://schemas.microsoft.com/office/powerpoint/2010/main" val="912539395"/>
              </p:ext>
            </p:extLst>
          </p:nvPr>
        </p:nvGraphicFramePr>
        <p:xfrm>
          <a:off x="106533" y="1899821"/>
          <a:ext cx="12085468" cy="4057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Box 13">
            <a:extLst>
              <a:ext uri="{FF2B5EF4-FFF2-40B4-BE49-F238E27FC236}">
                <a16:creationId xmlns:a16="http://schemas.microsoft.com/office/drawing/2014/main" xmlns="" id="{5364204B-2F3D-4B4E-B7D3-2D37A2C51623}"/>
              </a:ext>
            </a:extLst>
          </p:cNvPr>
          <p:cNvSpPr txBox="1"/>
          <p:nvPr/>
        </p:nvSpPr>
        <p:spPr>
          <a:xfrm>
            <a:off x="6371949" y="4403323"/>
            <a:ext cx="5713518"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a:r>
              <a:rPr lang="en-US" sz="1600" b="1" i="0" u="none" strike="noStrike" baseline="0" dirty="0">
                <a:latin typeface="ArialMT"/>
              </a:rPr>
              <a:t>Mild iodine deficiency is defined as a median urinary iodine concentration of 50 to 99 mcg/L, </a:t>
            </a:r>
          </a:p>
          <a:p>
            <a:pPr algn="l"/>
            <a:r>
              <a:rPr lang="en-US" sz="1600" b="1" i="0" u="none" strike="noStrike" baseline="0" dirty="0">
                <a:latin typeface="ArialMT"/>
              </a:rPr>
              <a:t>moderate deficiency as 20 to 49 mcg/L,</a:t>
            </a:r>
          </a:p>
          <a:p>
            <a:pPr algn="l"/>
            <a:r>
              <a:rPr lang="en-US" sz="1600" b="1" i="0" u="none" strike="noStrike" baseline="0" dirty="0">
                <a:latin typeface="ArialMT"/>
              </a:rPr>
              <a:t>and severe deficiency as &lt;20 mcg/L</a:t>
            </a:r>
            <a:endParaRPr lang="en-US" sz="4400" b="1" dirty="0"/>
          </a:p>
        </p:txBody>
      </p:sp>
    </p:spTree>
    <p:extLst>
      <p:ext uri="{BB962C8B-B14F-4D97-AF65-F5344CB8AC3E}">
        <p14:creationId xmlns:p14="http://schemas.microsoft.com/office/powerpoint/2010/main" val="238899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E61C7C-A975-42F6-A941-4DC438211992}"/>
              </a:ext>
            </a:extLst>
          </p:cNvPr>
          <p:cNvSpPr>
            <a:spLocks noGrp="1"/>
          </p:cNvSpPr>
          <p:nvPr>
            <p:ph type="title"/>
          </p:nvPr>
        </p:nvSpPr>
        <p:spPr>
          <a:xfrm>
            <a:off x="1451579" y="385130"/>
            <a:ext cx="9288198" cy="1006525"/>
          </a:xfrm>
        </p:spPr>
        <p:style>
          <a:lnRef idx="1">
            <a:schemeClr val="accent2"/>
          </a:lnRef>
          <a:fillRef idx="2">
            <a:schemeClr val="accent2"/>
          </a:fillRef>
          <a:effectRef idx="1">
            <a:schemeClr val="accent2"/>
          </a:effectRef>
          <a:fontRef idx="minor">
            <a:schemeClr val="dk1"/>
          </a:fontRef>
        </p:style>
        <p:txBody>
          <a:bodyPr>
            <a:normAutofit/>
          </a:bodyPr>
          <a:lstStyle/>
          <a:p>
            <a:r>
              <a:rPr lang="en-US" sz="5400" b="1" i="1" u="none" strike="noStrike" baseline="0" dirty="0">
                <a:latin typeface="Angsana New" panose="02020603050405020304" pitchFamily="18" charset="-34"/>
                <a:cs typeface="Angsana New" panose="02020603050405020304" pitchFamily="18" charset="-34"/>
              </a:rPr>
              <a:t>Thyroid size </a:t>
            </a:r>
            <a:r>
              <a:rPr lang="en-US" sz="5400" b="0" i="1" u="none" strike="noStrike" baseline="0" dirty="0">
                <a:latin typeface="Angsana New" panose="02020603050405020304" pitchFamily="18" charset="-34"/>
                <a:cs typeface="Angsana New" panose="02020603050405020304" pitchFamily="18" charset="-34"/>
              </a:rPr>
              <a:t>— </a:t>
            </a:r>
            <a:endParaRPr lang="en-US" sz="8000" i="1" dirty="0">
              <a:latin typeface="Angsana New" panose="02020603050405020304" pitchFamily="18" charset="-34"/>
              <a:cs typeface="Angsana New" panose="02020603050405020304" pitchFamily="18" charset="-34"/>
            </a:endParaRPr>
          </a:p>
        </p:txBody>
      </p:sp>
      <p:sp>
        <p:nvSpPr>
          <p:cNvPr id="3" name="Content Placeholder 2">
            <a:extLst>
              <a:ext uri="{FF2B5EF4-FFF2-40B4-BE49-F238E27FC236}">
                <a16:creationId xmlns:a16="http://schemas.microsoft.com/office/drawing/2014/main" xmlns="" id="{B8647F2E-077E-4EF3-9170-0F24AFB15828}"/>
              </a:ext>
            </a:extLst>
          </p:cNvPr>
          <p:cNvSpPr>
            <a:spLocks noGrp="1"/>
          </p:cNvSpPr>
          <p:nvPr>
            <p:ph idx="1"/>
          </p:nvPr>
        </p:nvSpPr>
        <p:spPr>
          <a:xfrm>
            <a:off x="1451579" y="1988598"/>
            <a:ext cx="10515520" cy="4030462"/>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r>
              <a:rPr lang="en-US" sz="2000" b="1" i="1" u="none" strike="noStrike" baseline="0" dirty="0">
                <a:latin typeface="ArialMT"/>
              </a:rPr>
              <a:t>Thyroid size is a sensitive marker for iodine deficiency because goiter, although not the most severe consequence of iodine deficiency, is the most clinically evident.</a:t>
            </a:r>
          </a:p>
          <a:p>
            <a:r>
              <a:rPr lang="en-US" sz="2000" b="1" i="1" u="none" strike="noStrike" baseline="0" dirty="0">
                <a:latin typeface="ArialMT"/>
              </a:rPr>
              <a:t/>
            </a:r>
            <a:br>
              <a:rPr lang="en-US" sz="2000" b="1" i="1" u="none" strike="noStrike" baseline="0" dirty="0">
                <a:latin typeface="ArialMT"/>
              </a:rPr>
            </a:br>
            <a:r>
              <a:rPr lang="en-US" sz="2000" b="1" i="1" u="none" strike="noStrike" baseline="0" dirty="0">
                <a:latin typeface="ArialMT"/>
              </a:rPr>
              <a:t>Assessment by palpation is too crude to be anything more than qualitative except in severe deficiency, but ultrasonography is precise, quantifiable, and easily performed.</a:t>
            </a:r>
            <a:endParaRPr lang="en-US" b="1" i="1" dirty="0"/>
          </a:p>
        </p:txBody>
      </p:sp>
    </p:spTree>
    <p:extLst>
      <p:ext uri="{BB962C8B-B14F-4D97-AF65-F5344CB8AC3E}">
        <p14:creationId xmlns:p14="http://schemas.microsoft.com/office/powerpoint/2010/main" val="456594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A9CC6-5940-47A8-BD96-20DA72E83C87}"/>
              </a:ext>
            </a:extLst>
          </p:cNvPr>
          <p:cNvSpPr>
            <a:spLocks noGrp="1"/>
          </p:cNvSpPr>
          <p:nvPr>
            <p:ph type="title"/>
          </p:nvPr>
        </p:nvSpPr>
        <p:spPr>
          <a:xfrm>
            <a:off x="1451579" y="408373"/>
            <a:ext cx="9603276" cy="878889"/>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4000" b="1" i="1" u="none" strike="noStrike" baseline="0" dirty="0">
                <a:latin typeface="+mj-lt"/>
              </a:rPr>
              <a:t>PROPHYLAXIS AND TREATMENT</a:t>
            </a:r>
            <a:endParaRPr lang="en-US" sz="6000" i="1" dirty="0">
              <a:latin typeface="+mj-lt"/>
            </a:endParaRPr>
          </a:p>
        </p:txBody>
      </p:sp>
      <p:sp>
        <p:nvSpPr>
          <p:cNvPr id="3" name="Content Placeholder 2">
            <a:extLst>
              <a:ext uri="{FF2B5EF4-FFF2-40B4-BE49-F238E27FC236}">
                <a16:creationId xmlns:a16="http://schemas.microsoft.com/office/drawing/2014/main" xmlns="" id="{8B57AECB-B893-4C55-ADFA-38D9B7170676}"/>
              </a:ext>
            </a:extLst>
          </p:cNvPr>
          <p:cNvSpPr>
            <a:spLocks noGrp="1"/>
          </p:cNvSpPr>
          <p:nvPr>
            <p:ph idx="1"/>
          </p:nvPr>
        </p:nvSpPr>
        <p:spPr>
          <a:xfrm>
            <a:off x="798991" y="1953087"/>
            <a:ext cx="10608816" cy="4065973"/>
          </a:xfrm>
          <a:effectLst>
            <a:innerShdw blurRad="63500" dist="50800" dir="135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a:lstStyle/>
          <a:p>
            <a:pPr algn="l"/>
            <a:r>
              <a:rPr lang="en-US" sz="3200" b="1" i="0" u="none" strike="noStrike" baseline="0" dirty="0">
                <a:solidFill>
                  <a:srgbClr val="FF0000"/>
                </a:solidFill>
                <a:latin typeface="Arial-BoldMT"/>
              </a:rPr>
              <a:t>Community</a:t>
            </a:r>
            <a:r>
              <a:rPr lang="en-US" sz="1800" b="1" i="0" u="none" strike="noStrike" baseline="0" dirty="0">
                <a:latin typeface="Arial-BoldMT"/>
              </a:rPr>
              <a:t> </a:t>
            </a:r>
            <a:r>
              <a:rPr lang="en-US" sz="1800" b="0" i="0" u="none" strike="noStrike" baseline="0" dirty="0">
                <a:latin typeface="ArialMT"/>
              </a:rPr>
              <a:t>—</a:t>
            </a:r>
          </a:p>
          <a:p>
            <a:pPr algn="l"/>
            <a:r>
              <a:rPr lang="en-US" sz="2400" b="1" i="0" u="none" strike="noStrike" baseline="0" dirty="0">
                <a:latin typeface="ArialMT"/>
              </a:rPr>
              <a:t> Iodine deficiency is a global public health problem and, in combating it, emphasis should be placed on diagnosis and correction at the level of the community rather than the individual.</a:t>
            </a:r>
          </a:p>
          <a:p>
            <a:pPr algn="l"/>
            <a:r>
              <a:rPr lang="en-US" sz="2400" b="1" i="0" u="none" strike="noStrike" baseline="0" dirty="0">
                <a:latin typeface="ArialMT"/>
              </a:rPr>
              <a:t> Achieving sufficient iodine nutrition in the population would eliminate the need for specific supplementation during pregnancy and lactation.</a:t>
            </a:r>
            <a:endParaRPr lang="en-US" sz="2800" b="1" dirty="0"/>
          </a:p>
        </p:txBody>
      </p:sp>
    </p:spTree>
    <p:extLst>
      <p:ext uri="{BB962C8B-B14F-4D97-AF65-F5344CB8AC3E}">
        <p14:creationId xmlns:p14="http://schemas.microsoft.com/office/powerpoint/2010/main" val="1723440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F7994-67CB-489D-B678-36AE90723396}"/>
              </a:ext>
            </a:extLst>
          </p:cNvPr>
          <p:cNvSpPr>
            <a:spLocks noGrp="1"/>
          </p:cNvSpPr>
          <p:nvPr>
            <p:ph type="title"/>
          </p:nvPr>
        </p:nvSpPr>
        <p:spPr>
          <a:xfrm>
            <a:off x="1500565" y="224854"/>
            <a:ext cx="9603275" cy="1049235"/>
          </a:xfrm>
        </p:spPr>
        <p:style>
          <a:lnRef idx="1">
            <a:schemeClr val="accent3"/>
          </a:lnRef>
          <a:fillRef idx="2">
            <a:schemeClr val="accent3"/>
          </a:fillRef>
          <a:effectRef idx="1">
            <a:schemeClr val="accent3"/>
          </a:effectRef>
          <a:fontRef idx="minor">
            <a:schemeClr val="dk1"/>
          </a:fontRef>
        </p:style>
        <p:txBody>
          <a:bodyPr>
            <a:noAutofit/>
          </a:bodyPr>
          <a:lstStyle/>
          <a:p>
            <a:r>
              <a:rPr lang="en-US" sz="5400" b="1" i="0" u="none" strike="noStrike" baseline="0" dirty="0">
                <a:solidFill>
                  <a:srgbClr val="000000"/>
                </a:solidFill>
                <a:latin typeface="Angsana New" panose="02020603050405020304" pitchFamily="18" charset="-34"/>
                <a:cs typeface="Angsana New" panose="02020603050405020304" pitchFamily="18" charset="-34"/>
              </a:rPr>
              <a:t>During pregnancy and lactation</a:t>
            </a:r>
            <a:endParaRPr lang="en-US" sz="5400" dirty="0">
              <a:latin typeface="Angsana New" panose="02020603050405020304" pitchFamily="18" charset="-34"/>
              <a:cs typeface="Angsana New" panose="02020603050405020304" pitchFamily="18" charset="-34"/>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5520953"/>
              </p:ext>
            </p:extLst>
          </p:nvPr>
        </p:nvGraphicFramePr>
        <p:xfrm>
          <a:off x="710293" y="2049236"/>
          <a:ext cx="10923814" cy="4016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0655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7103007"/>
              </p:ext>
            </p:extLst>
          </p:nvPr>
        </p:nvGraphicFramePr>
        <p:xfrm>
          <a:off x="1451579" y="2015732"/>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0095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9937646"/>
              </p:ext>
            </p:extLst>
          </p:nvPr>
        </p:nvGraphicFramePr>
        <p:xfrm>
          <a:off x="1459743" y="2023897"/>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8024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CFCA6CC9-3532-493D-A5BC-D38924E26233}"/>
              </a:ext>
            </a:extLst>
          </p:cNvPr>
          <p:cNvGraphicFramePr/>
          <p:nvPr>
            <p:extLst>
              <p:ext uri="{D42A27DB-BD31-4B8C-83A1-F6EECF244321}">
                <p14:modId xmlns:p14="http://schemas.microsoft.com/office/powerpoint/2010/main" val="3485859741"/>
              </p:ext>
            </p:extLst>
          </p:nvPr>
        </p:nvGraphicFramePr>
        <p:xfrm>
          <a:off x="1294362" y="342420"/>
          <a:ext cx="9603275" cy="1049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F95A0D12-EC29-400B-A8F5-5749D6F463ED}"/>
              </a:ext>
            </a:extLst>
          </p:cNvPr>
          <p:cNvSpPr>
            <a:spLocks noGrp="1"/>
          </p:cNvSpPr>
          <p:nvPr>
            <p:ph idx="1"/>
          </p:nvPr>
        </p:nvSpPr>
        <p:spPr/>
        <p:txBody>
          <a:bodyPr/>
          <a:lstStyle/>
          <a:p>
            <a:pPr algn="l"/>
            <a:r>
              <a:rPr lang="en-US" sz="1800" b="0" i="0" u="none" strike="noStrike" baseline="0" dirty="0">
                <a:latin typeface="ArialMT"/>
              </a:rPr>
              <a:t>Iodine repletion in the doses used for iodization of salt and in prenatal supplements has few adverse effects</a:t>
            </a:r>
          </a:p>
          <a:p>
            <a:pPr algn="l"/>
            <a:r>
              <a:rPr lang="en-US" sz="1800" b="0" i="0" u="none" strike="noStrike" baseline="0" dirty="0">
                <a:latin typeface="ArialMT"/>
              </a:rPr>
              <a:t>Iodine administration may result in clinically significant hyperthyroidism in patients with endemic goiter or in patients with nodular goiters containing autonomously functioning tissue.</a:t>
            </a:r>
          </a:p>
          <a:p>
            <a:pPr algn="l"/>
            <a:r>
              <a:rPr lang="en-US" sz="1800" b="0" i="0" u="none" strike="noStrike" baseline="0" dirty="0">
                <a:latin typeface="ArialMT"/>
              </a:rPr>
              <a:t>In contrast, iodine administration may induce or exacerbate hypothyroidism in patients with underlying autoimmune thyroiditis .</a:t>
            </a:r>
          </a:p>
          <a:p>
            <a:endParaRPr lang="en-US" dirty="0"/>
          </a:p>
        </p:txBody>
      </p:sp>
    </p:spTree>
    <p:extLst>
      <p:ext uri="{BB962C8B-B14F-4D97-AF65-F5344CB8AC3E}">
        <p14:creationId xmlns:p14="http://schemas.microsoft.com/office/powerpoint/2010/main" val="4194695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00B5B1-FD37-4726-A45B-0AAFC22A3E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0FB8531-2904-4CD7-8EAF-9A3AF7C6B2E4}"/>
              </a:ext>
            </a:extLst>
          </p:cNvPr>
          <p:cNvSpPr>
            <a:spLocks noGrp="1"/>
          </p:cNvSpPr>
          <p:nvPr>
            <p:ph idx="1"/>
          </p:nvPr>
        </p:nvSpPr>
        <p:spPr>
          <a:xfrm>
            <a:off x="1451579" y="804520"/>
            <a:ext cx="9603275" cy="4661826"/>
          </a:xfrm>
        </p:spPr>
        <p:txBody>
          <a:bodyPr>
            <a:normAutofit fontScale="92500" lnSpcReduction="10000"/>
          </a:bodyPr>
          <a:lstStyle/>
          <a:p>
            <a:pPr algn="l"/>
            <a:r>
              <a:rPr lang="en-US" b="1" i="0" dirty="0">
                <a:solidFill>
                  <a:srgbClr val="1B3051"/>
                </a:solidFill>
                <a:effectLst/>
                <a:latin typeface="Europa"/>
              </a:rPr>
              <a:t>Maternal and neonatal outcomes and determinants of iodine deficiency in third trimester of pregnancy in an iodine </a:t>
            </a:r>
            <a:r>
              <a:rPr lang="en-US" b="1" i="0">
                <a:solidFill>
                  <a:srgbClr val="1B3051"/>
                </a:solidFill>
                <a:effectLst/>
                <a:latin typeface="Europa"/>
              </a:rPr>
              <a:t>sufficient area</a:t>
            </a:r>
          </a:p>
          <a:p>
            <a:pPr algn="l"/>
            <a:endParaRPr lang="en-US" b="1" i="0" dirty="0">
              <a:solidFill>
                <a:srgbClr val="1B3051"/>
              </a:solidFill>
              <a:effectLst/>
              <a:latin typeface="Europa"/>
            </a:endParaRPr>
          </a:p>
          <a:p>
            <a:pPr algn="l">
              <a:buFont typeface="Arial" panose="020B0604020202020204" pitchFamily="34" charset="0"/>
              <a:buChar char="•"/>
            </a:pPr>
            <a:r>
              <a:rPr lang="en-US" b="0" i="0" u="sng" dirty="0">
                <a:solidFill>
                  <a:srgbClr val="8E2555"/>
                </a:solidFill>
                <a:effectLst/>
                <a:latin typeface="-apple-system"/>
              </a:rPr>
              <a:t>Soraya Saleh </a:t>
            </a:r>
            <a:r>
              <a:rPr lang="en-US" b="0" i="0" u="sng" dirty="0" err="1">
                <a:solidFill>
                  <a:srgbClr val="8E2555"/>
                </a:solidFill>
                <a:effectLst/>
                <a:latin typeface="-apple-system"/>
              </a:rPr>
              <a:t>Gargari</a:t>
            </a:r>
            <a:r>
              <a:rPr lang="en-US" b="0" i="0" dirty="0">
                <a:solidFill>
                  <a:srgbClr val="333333"/>
                </a:solidFill>
                <a:effectLst/>
                <a:latin typeface="-apple-system"/>
              </a:rPr>
              <a:t>, </a:t>
            </a:r>
            <a:r>
              <a:rPr lang="en-US" b="0" i="0" u="sng" dirty="0" err="1">
                <a:solidFill>
                  <a:srgbClr val="8E2555"/>
                </a:solidFill>
                <a:effectLst/>
                <a:latin typeface="-apple-system"/>
              </a:rPr>
              <a:t>Reyhaneh</a:t>
            </a:r>
            <a:r>
              <a:rPr lang="en-US" b="0" i="0" u="sng" dirty="0">
                <a:solidFill>
                  <a:srgbClr val="8E2555"/>
                </a:solidFill>
                <a:effectLst/>
                <a:latin typeface="-apple-system"/>
              </a:rPr>
              <a:t> Fateh</a:t>
            </a:r>
            <a:r>
              <a:rPr lang="en-US" b="0" i="0" dirty="0">
                <a:solidFill>
                  <a:srgbClr val="333333"/>
                </a:solidFill>
                <a:effectLst/>
                <a:latin typeface="-apple-system"/>
              </a:rPr>
              <a:t>, </a:t>
            </a:r>
            <a:r>
              <a:rPr lang="en-US" b="0" i="0" u="sng" dirty="0">
                <a:solidFill>
                  <a:srgbClr val="8E2555"/>
                </a:solidFill>
                <a:effectLst/>
                <a:latin typeface="-apple-system"/>
              </a:rPr>
              <a:t>Mina </a:t>
            </a:r>
            <a:r>
              <a:rPr lang="en-US" b="0" i="0" u="sng" dirty="0" err="1">
                <a:solidFill>
                  <a:srgbClr val="8E2555"/>
                </a:solidFill>
                <a:effectLst/>
                <a:latin typeface="-apple-system"/>
              </a:rPr>
              <a:t>Bakhshali-bakhtiari</a:t>
            </a:r>
            <a:r>
              <a:rPr lang="en-US" b="0" i="0" dirty="0">
                <a:solidFill>
                  <a:srgbClr val="333333"/>
                </a:solidFill>
                <a:effectLst/>
                <a:latin typeface="-apple-system"/>
              </a:rPr>
              <a:t>, </a:t>
            </a:r>
            <a:r>
              <a:rPr lang="en-US" b="0" i="0" u="sng" dirty="0">
                <a:solidFill>
                  <a:srgbClr val="8E2555"/>
                </a:solidFill>
                <a:effectLst/>
                <a:latin typeface="-apple-system"/>
              </a:rPr>
              <a:t>Masoumeh Saleh</a:t>
            </a:r>
            <a:r>
              <a:rPr lang="en-US" b="0" i="0" dirty="0">
                <a:solidFill>
                  <a:srgbClr val="333333"/>
                </a:solidFill>
                <a:effectLst/>
                <a:latin typeface="-apple-system"/>
              </a:rPr>
              <a:t>, </a:t>
            </a:r>
            <a:r>
              <a:rPr lang="en-US" b="0" i="0" u="sng" dirty="0">
                <a:solidFill>
                  <a:srgbClr val="8E2555"/>
                </a:solidFill>
                <a:effectLst/>
                <a:latin typeface="-apple-system"/>
              </a:rPr>
              <a:t>Masoumeh </a:t>
            </a:r>
            <a:r>
              <a:rPr lang="en-US" b="0" i="0" u="sng" dirty="0" err="1">
                <a:solidFill>
                  <a:srgbClr val="8E2555"/>
                </a:solidFill>
                <a:effectLst/>
                <a:latin typeface="-apple-system"/>
              </a:rPr>
              <a:t>Mirzamoradi</a:t>
            </a:r>
            <a:r>
              <a:rPr lang="en-US" b="0" i="0" dirty="0">
                <a:solidFill>
                  <a:srgbClr val="333333"/>
                </a:solidFill>
                <a:effectLst/>
                <a:latin typeface="-apple-system"/>
              </a:rPr>
              <a:t> &amp; </a:t>
            </a:r>
            <a:r>
              <a:rPr lang="en-US" b="0" i="0" u="sng" dirty="0">
                <a:solidFill>
                  <a:srgbClr val="8E2555"/>
                </a:solidFill>
                <a:effectLst/>
                <a:latin typeface="-apple-system"/>
              </a:rPr>
              <a:t>Mahmood </a:t>
            </a:r>
            <a:r>
              <a:rPr lang="en-US" b="0" i="0" u="sng" dirty="0" err="1">
                <a:solidFill>
                  <a:srgbClr val="8E2555"/>
                </a:solidFill>
                <a:effectLst/>
                <a:latin typeface="-apple-system"/>
              </a:rPr>
              <a:t>Bakhtiyari</a:t>
            </a:r>
            <a:r>
              <a:rPr lang="en-US" b="0" i="0" dirty="0">
                <a:solidFill>
                  <a:srgbClr val="333333"/>
                </a:solidFill>
                <a:effectLst/>
                <a:latin typeface="-apple-system"/>
              </a:rPr>
              <a:t> </a:t>
            </a:r>
          </a:p>
          <a:p>
            <a:pPr algn="l"/>
            <a:r>
              <a:rPr lang="en-US" b="0" i="1" u="sng" dirty="0">
                <a:solidFill>
                  <a:srgbClr val="8E2555"/>
                </a:solidFill>
                <a:effectLst/>
                <a:latin typeface="-apple-system"/>
                <a:hlinkClick r:id="rId2"/>
              </a:rPr>
              <a:t>BMC Pregnancy and Childbirth</a:t>
            </a:r>
            <a:r>
              <a:rPr lang="en-US" b="0" i="0" dirty="0">
                <a:solidFill>
                  <a:srgbClr val="333333"/>
                </a:solidFill>
                <a:effectLst/>
                <a:latin typeface="-apple-system"/>
              </a:rPr>
              <a:t> </a:t>
            </a:r>
            <a:r>
              <a:rPr lang="en-US" b="1" i="0" dirty="0">
                <a:solidFill>
                  <a:srgbClr val="333333"/>
                </a:solidFill>
                <a:effectLst/>
                <a:latin typeface="-apple-system"/>
              </a:rPr>
              <a:t>volume 20</a:t>
            </a:r>
            <a:r>
              <a:rPr lang="en-US" b="0" i="0" dirty="0">
                <a:solidFill>
                  <a:srgbClr val="333333"/>
                </a:solidFill>
                <a:effectLst/>
                <a:latin typeface="-apple-system"/>
              </a:rPr>
              <a:t>, Article number: 174 (2020)</a:t>
            </a:r>
          </a:p>
          <a:p>
            <a:pPr algn="l"/>
            <a:endParaRPr lang="en-US" dirty="0">
              <a:solidFill>
                <a:srgbClr val="333333"/>
              </a:solidFill>
              <a:latin typeface="-apple-system"/>
            </a:endParaRPr>
          </a:p>
          <a:p>
            <a:pPr algn="l"/>
            <a:r>
              <a:rPr lang="en-US" b="0" i="0" dirty="0">
                <a:solidFill>
                  <a:srgbClr val="333333"/>
                </a:solidFill>
                <a:effectLst/>
                <a:latin typeface="-apple-system"/>
              </a:rPr>
              <a:t> </a:t>
            </a:r>
            <a:r>
              <a:rPr lang="en-US" b="0" i="0" dirty="0">
                <a:solidFill>
                  <a:srgbClr val="333333"/>
                </a:solidFill>
                <a:effectLst/>
                <a:latin typeface="Georgia" panose="02040502050405020303" pitchFamily="18" charset="0"/>
              </a:rPr>
              <a:t>Iodine deficiency in pregnant women can be improved by appreciate planning for pregnancy, proper inter-pregnancy time interval (&gt; 12 months to &lt; 5 years), appropriate nutrition during pregnancy. Besides, controlling maternal urinary iodine concentrations is important to prevent neonatal complications such as preterm delivery and NICU admission.</a:t>
            </a:r>
            <a:endParaRPr lang="en-US" b="0" i="0" dirty="0">
              <a:solidFill>
                <a:srgbClr val="333333"/>
              </a:solidFill>
              <a:effectLst/>
              <a:latin typeface="-apple-system"/>
            </a:endParaRPr>
          </a:p>
          <a:p>
            <a:pPr algn="l"/>
            <a:endParaRPr lang="en-US" dirty="0">
              <a:solidFill>
                <a:srgbClr val="333333"/>
              </a:solidFill>
              <a:latin typeface="-apple-system"/>
            </a:endParaRPr>
          </a:p>
          <a:p>
            <a:pPr algn="l"/>
            <a:endParaRPr lang="en-US" b="0" i="0" dirty="0">
              <a:solidFill>
                <a:srgbClr val="333333"/>
              </a:solidFill>
              <a:effectLst/>
              <a:latin typeface="-apple-system"/>
            </a:endParaRPr>
          </a:p>
          <a:p>
            <a:endParaRPr lang="en-US" dirty="0"/>
          </a:p>
        </p:txBody>
      </p:sp>
    </p:spTree>
    <p:extLst>
      <p:ext uri="{BB962C8B-B14F-4D97-AF65-F5344CB8AC3E}">
        <p14:creationId xmlns:p14="http://schemas.microsoft.com/office/powerpoint/2010/main" val="3301048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14C850-6B2C-49BF-B2E1-4D73900FDA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2DB3602-B61F-4FCA-806F-715835792275}"/>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rPr>
              <a:t>Review of Iodine Nutrition in Iranian Population in the Past Quarter of Century</a:t>
            </a:r>
          </a:p>
          <a:p>
            <a:pPr algn="l"/>
            <a:r>
              <a:rPr lang="en-US" b="0" i="0" dirty="0">
                <a:solidFill>
                  <a:srgbClr val="642A8F"/>
                </a:solidFill>
                <a:effectLst/>
                <a:latin typeface="arial" panose="020B0604020202020204" pitchFamily="34" charset="0"/>
                <a:hlinkClick r:id="rId2"/>
              </a:rPr>
              <a:t>Hossein Delshad</a:t>
            </a:r>
            <a:r>
              <a:rPr lang="en-US" b="0" i="0" baseline="30000" dirty="0">
                <a:solidFill>
                  <a:srgbClr val="000000"/>
                </a:solidFill>
                <a:effectLst/>
                <a:latin typeface="arial" panose="020B0604020202020204" pitchFamily="34" charset="0"/>
              </a:rPr>
              <a:t>1</a:t>
            </a:r>
            <a:r>
              <a:rPr lang="en-US" b="0" i="0" dirty="0">
                <a:solidFill>
                  <a:srgbClr val="000000"/>
                </a:solidFill>
                <a:effectLst/>
                <a:latin typeface="arial" panose="020B0604020202020204" pitchFamily="34" charset="0"/>
              </a:rPr>
              <a:t> and </a:t>
            </a:r>
            <a:r>
              <a:rPr lang="en-US" b="0" i="0" dirty="0" err="1">
                <a:solidFill>
                  <a:srgbClr val="642A8F"/>
                </a:solidFill>
                <a:effectLst/>
                <a:latin typeface="arial" panose="020B0604020202020204" pitchFamily="34" charset="0"/>
                <a:hlinkClick r:id="rId3"/>
              </a:rPr>
              <a:t>Fereidoun</a:t>
            </a:r>
            <a:r>
              <a:rPr lang="en-US" b="0" i="0" dirty="0">
                <a:solidFill>
                  <a:srgbClr val="642A8F"/>
                </a:solidFill>
                <a:effectLst/>
                <a:latin typeface="arial" panose="020B0604020202020204" pitchFamily="34" charset="0"/>
                <a:hlinkClick r:id="rId3"/>
              </a:rPr>
              <a:t> Azizi</a:t>
            </a:r>
            <a:r>
              <a:rPr lang="en-US" b="0" i="0" baseline="30000" dirty="0">
                <a:solidFill>
                  <a:srgbClr val="000000"/>
                </a:solidFill>
                <a:effectLst/>
                <a:latin typeface="arial" panose="020B0604020202020204" pitchFamily="34" charset="0"/>
              </a:rPr>
              <a:t>1,*2017</a:t>
            </a:r>
            <a:endParaRPr lang="en-US" b="0" i="0" dirty="0">
              <a:solidFill>
                <a:srgbClr val="000000"/>
              </a:solidFill>
              <a:effectLst/>
              <a:latin typeface="arial" panose="020B0604020202020204" pitchFamily="34" charset="0"/>
            </a:endParaRPr>
          </a:p>
          <a:p>
            <a:r>
              <a:rPr lang="en-US" b="0" i="0" dirty="0">
                <a:solidFill>
                  <a:srgbClr val="000000"/>
                </a:solidFill>
                <a:effectLst/>
                <a:latin typeface="Times New Roman" panose="02020603050405020304" pitchFamily="18" charset="0"/>
              </a:rPr>
              <a:t>The success of iodine deficiency control program depends on well designed programmatic steps and mandatory iodized salt consumption in certain situations. The iodine intake of school children is sufficient, however, </a:t>
            </a:r>
            <a:r>
              <a:rPr lang="en-US" b="1" i="0" dirty="0">
                <a:solidFill>
                  <a:srgbClr val="FF0000"/>
                </a:solidFill>
                <a:effectLst/>
                <a:latin typeface="Times New Roman" panose="02020603050405020304" pitchFamily="18" charset="0"/>
              </a:rPr>
              <a:t>Iranian pregnant women are suffering from moderate iodine deficiency and need iodine supplementation</a:t>
            </a:r>
            <a:r>
              <a:rPr lang="en-US" b="0" i="0" dirty="0">
                <a:solidFill>
                  <a:srgbClr val="000000"/>
                </a:solidFill>
                <a:effectLst/>
                <a:latin typeface="Times New Roman" panose="02020603050405020304" pitchFamily="18" charset="0"/>
              </a:rPr>
              <a:t>.</a:t>
            </a:r>
            <a:endParaRPr lang="en-US" dirty="0"/>
          </a:p>
        </p:txBody>
      </p:sp>
    </p:spTree>
    <p:extLst>
      <p:ext uri="{BB962C8B-B14F-4D97-AF65-F5344CB8AC3E}">
        <p14:creationId xmlns:p14="http://schemas.microsoft.com/office/powerpoint/2010/main" val="2046750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105BB4-C7C3-4754-8CCA-45E471FDF4CC}"/>
              </a:ext>
            </a:extLst>
          </p:cNvPr>
          <p:cNvSpPr>
            <a:spLocks noGrp="1"/>
          </p:cNvSpPr>
          <p:nvPr>
            <p:ph type="title"/>
          </p:nvPr>
        </p:nvSpPr>
        <p:spPr>
          <a:xfrm>
            <a:off x="861134" y="266331"/>
            <a:ext cx="10193721" cy="923277"/>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6000" i="1" dirty="0">
                <a:latin typeface="Angsana New" panose="02020603050405020304" pitchFamily="18" charset="-34"/>
                <a:cs typeface="Angsana New" panose="02020603050405020304" pitchFamily="18" charset="-34"/>
              </a:rPr>
              <a:t>Why iodine is </a:t>
            </a:r>
            <a:r>
              <a:rPr lang="en-US" sz="6000" i="1" dirty="0" err="1">
                <a:latin typeface="Angsana New" panose="02020603050405020304" pitchFamily="18" charset="-34"/>
                <a:cs typeface="Angsana New" panose="02020603050405020304" pitchFamily="18" charset="-34"/>
              </a:rPr>
              <a:t>necessory</a:t>
            </a:r>
            <a:endParaRPr lang="en-US" sz="6000" i="1" dirty="0">
              <a:latin typeface="Angsana New" panose="02020603050405020304" pitchFamily="18" charset="-34"/>
              <a:cs typeface="Angsana New" panose="02020603050405020304" pitchFamily="18" charset="-34"/>
            </a:endParaRPr>
          </a:p>
        </p:txBody>
      </p:sp>
      <p:sp>
        <p:nvSpPr>
          <p:cNvPr id="3" name="Content Placeholder 2">
            <a:extLst>
              <a:ext uri="{FF2B5EF4-FFF2-40B4-BE49-F238E27FC236}">
                <a16:creationId xmlns:a16="http://schemas.microsoft.com/office/drawing/2014/main" xmlns="" id="{CD3B4263-A791-4483-BA4A-7167EED06ED0}"/>
              </a:ext>
            </a:extLst>
          </p:cNvPr>
          <p:cNvSpPr>
            <a:spLocks noGrp="1"/>
          </p:cNvSpPr>
          <p:nvPr>
            <p:ph idx="1"/>
          </p:nvPr>
        </p:nvSpPr>
        <p:spPr/>
        <p:txBody>
          <a:bodyPr/>
          <a:lstStyle/>
          <a:p>
            <a:r>
              <a:rPr lang="en-US" dirty="0"/>
              <a:t>Iodine is an essential element for human survival since it is essential for making thyroid hormones.</a:t>
            </a:r>
          </a:p>
          <a:p>
            <a:r>
              <a:rPr lang="en-US" dirty="0"/>
              <a:t>Iodine deficiency disorders (IDD) have been recognized as a major public health problem worldwide</a:t>
            </a:r>
          </a:p>
          <a:p>
            <a:r>
              <a:rPr lang="en-US" dirty="0"/>
              <a:t>According to the reports of World Health Organization (WHO) and United Nations Children’s Fund (UNICEF), more than 30% of school-aged children (260 million) suffer from insufficient iodine intake</a:t>
            </a:r>
          </a:p>
        </p:txBody>
      </p:sp>
    </p:spTree>
    <p:extLst>
      <p:ext uri="{BB962C8B-B14F-4D97-AF65-F5344CB8AC3E}">
        <p14:creationId xmlns:p14="http://schemas.microsoft.com/office/powerpoint/2010/main" val="1692666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0AC41-094C-43E0-883D-FBCB8E5CA2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A8E046A-311B-4C81-B396-10025A92C0E7}"/>
              </a:ext>
            </a:extLst>
          </p:cNvPr>
          <p:cNvSpPr>
            <a:spLocks noGrp="1"/>
          </p:cNvSpPr>
          <p:nvPr>
            <p:ph idx="1"/>
          </p:nvPr>
        </p:nvSpPr>
        <p:spPr/>
        <p:txBody>
          <a:bodyPr/>
          <a:lstStyle/>
          <a:p>
            <a:pPr algn="l"/>
            <a:r>
              <a:rPr lang="en-US" b="1" i="0" dirty="0">
                <a:effectLst/>
                <a:latin typeface="Montserrat" panose="00000500000000000000" pitchFamily="2" charset="0"/>
              </a:rPr>
              <a:t>Appropriate Iodine Nutrition in Iran: 20 Years of Success</a:t>
            </a:r>
          </a:p>
          <a:p>
            <a:pPr algn="l">
              <a:buFont typeface="Arial" panose="020B0604020202020204" pitchFamily="34" charset="0"/>
              <a:buChar char="•"/>
            </a:pPr>
            <a:r>
              <a:rPr lang="en-US" b="1" i="0" dirty="0">
                <a:effectLst/>
                <a:latin typeface="Montserrat" panose="00000500000000000000" pitchFamily="2" charset="0"/>
              </a:rPr>
              <a:t>Hossein </a:t>
            </a:r>
            <a:r>
              <a:rPr lang="en-US" b="1" i="0" dirty="0" err="1">
                <a:effectLst/>
                <a:latin typeface="Montserrat" panose="00000500000000000000" pitchFamily="2" charset="0"/>
              </a:rPr>
              <a:t>Delshad</a:t>
            </a:r>
            <a:r>
              <a:rPr lang="en-US" b="1" i="0" dirty="0">
                <a:effectLst/>
                <a:latin typeface="Montserrat" panose="00000500000000000000" pitchFamily="2" charset="0"/>
              </a:rPr>
              <a:t> 2010</a:t>
            </a:r>
          </a:p>
          <a:p>
            <a:pPr algn="l">
              <a:buFont typeface="Arial" panose="020B0604020202020204" pitchFamily="34" charset="0"/>
              <a:buChar char="•"/>
            </a:pPr>
            <a:endParaRPr lang="en-US" b="1" dirty="0">
              <a:latin typeface="Montserrat" panose="00000500000000000000" pitchFamily="2" charset="0"/>
            </a:endParaRPr>
          </a:p>
          <a:p>
            <a:pPr algn="l">
              <a:buFont typeface="Arial" panose="020B0604020202020204" pitchFamily="34" charset="0"/>
              <a:buChar char="•"/>
            </a:pPr>
            <a:r>
              <a:rPr lang="en-US" sz="2800" b="1" dirty="0"/>
              <a:t>Iodine Deficiency Disorders in the South of Iran during 1989-2012</a:t>
            </a:r>
            <a:r>
              <a:rPr lang="en-US" dirty="0"/>
              <a:t>: A Surveillance System Report Alireza Mirahmadizadeh1 , Elham Kavoosi2, Marzieh Vakili2, </a:t>
            </a:r>
            <a:r>
              <a:rPr lang="en-US" dirty="0" err="1"/>
              <a:t>Razieh</a:t>
            </a:r>
            <a:r>
              <a:rPr lang="en-US" dirty="0"/>
              <a:t> Shenavar2, Mohsen </a:t>
            </a:r>
            <a:r>
              <a:rPr lang="en-US" dirty="0" err="1"/>
              <a:t>Moghadami</a:t>
            </a:r>
            <a:endParaRPr lang="en-US" b="1" i="0" dirty="0">
              <a:effectLst/>
              <a:latin typeface="Montserrat" panose="00000500000000000000" pitchFamily="2" charset="0"/>
            </a:endParaRPr>
          </a:p>
          <a:p>
            <a:pPr algn="l">
              <a:buFont typeface="Arial" panose="020B0604020202020204" pitchFamily="34" charset="0"/>
              <a:buChar char="•"/>
            </a:pPr>
            <a:endParaRPr lang="en-US" b="0" i="0" dirty="0">
              <a:effectLst/>
              <a:latin typeface="Montserrat" panose="00000500000000000000" pitchFamily="2" charset="0"/>
            </a:endParaRPr>
          </a:p>
          <a:p>
            <a:endParaRPr lang="en-US" dirty="0"/>
          </a:p>
        </p:txBody>
      </p:sp>
    </p:spTree>
    <p:extLst>
      <p:ext uri="{BB962C8B-B14F-4D97-AF65-F5344CB8AC3E}">
        <p14:creationId xmlns:p14="http://schemas.microsoft.com/office/powerpoint/2010/main" val="100070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76CE29-EE34-44B3-8E69-89EB9299AD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15C6F3A-C7F1-4A80-AE41-27D933E65FCA}"/>
              </a:ext>
            </a:extLst>
          </p:cNvPr>
          <p:cNvSpPr>
            <a:spLocks noGrp="1"/>
          </p:cNvSpPr>
          <p:nvPr>
            <p:ph idx="1"/>
          </p:nvPr>
        </p:nvSpPr>
        <p:spPr/>
        <p:txBody>
          <a:bodyPr>
            <a:normAutofit/>
          </a:bodyPr>
          <a:lstStyle/>
          <a:p>
            <a:pPr algn="l"/>
            <a:r>
              <a:rPr lang="en-US" b="1" i="0" u="none" strike="noStrike" dirty="0">
                <a:effectLst/>
                <a:latin typeface="Roboto Condensed" panose="02000000000000000000" pitchFamily="2" charset="0"/>
                <a:hlinkClick r:id="rId2" tooltip="Evaluation of Iodine Nutritional Status in Tehran, Iran: Iodine Deficiency Within Iodine Sufficiency">
                  <a:extLst>
                    <a:ext uri="{A12FA001-AC4F-418D-AE19-62706E023703}">
                      <ahyp:hlinkClr xmlns:ahyp="http://schemas.microsoft.com/office/drawing/2018/hyperlinkcolor" xmlns="" val="tx"/>
                    </a:ext>
                  </a:extLst>
                </a:hlinkClick>
              </a:rPr>
              <a:t>Evaluation of Iodine Nutritional Status in Tehran, Iran: Iodine Deficiency Within Iodine Sufficiency</a:t>
            </a:r>
            <a:r>
              <a:rPr lang="en-US" b="1" dirty="0">
                <a:latin typeface="Roboto Condensed" panose="02000000000000000000" pitchFamily="2" charset="0"/>
              </a:rPr>
              <a:t> </a:t>
            </a:r>
          </a:p>
          <a:p>
            <a:pPr algn="l"/>
            <a:r>
              <a:rPr lang="en-US" b="0" i="0" u="none" strike="noStrike" dirty="0" err="1">
                <a:solidFill>
                  <a:srgbClr val="515E66"/>
                </a:solidFill>
                <a:effectLst/>
                <a:latin typeface="Roboto" panose="02000000000000000000" pitchFamily="2" charset="0"/>
                <a:hlinkClick r:id="rId3" tooltip="Pantea Nazeri"/>
              </a:rPr>
              <a:t>Pantea</a:t>
            </a:r>
            <a:r>
              <a:rPr lang="en-US" b="0" i="0" u="none" strike="noStrike" dirty="0">
                <a:solidFill>
                  <a:srgbClr val="515E66"/>
                </a:solidFill>
                <a:effectLst/>
                <a:latin typeface="Roboto" panose="02000000000000000000" pitchFamily="2" charset="0"/>
                <a:hlinkClick r:id="rId3" tooltip="Pantea Nazeri"/>
              </a:rPr>
              <a:t> </a:t>
            </a:r>
            <a:r>
              <a:rPr lang="en-US" b="0" i="0" u="none" strike="noStrike" dirty="0" err="1">
                <a:solidFill>
                  <a:srgbClr val="515E66"/>
                </a:solidFill>
                <a:effectLst/>
                <a:latin typeface="Roboto" panose="02000000000000000000" pitchFamily="2" charset="0"/>
                <a:hlinkClick r:id="rId3" tooltip="Pantea Nazeri"/>
              </a:rPr>
              <a:t>Nazeri</a:t>
            </a:r>
            <a:r>
              <a:rPr lang="en-US" u="none" strike="noStrike" dirty="0">
                <a:solidFill>
                  <a:srgbClr val="292B2C"/>
                </a:solidFill>
                <a:latin typeface="Roboto" panose="02000000000000000000" pitchFamily="2" charset="0"/>
              </a:rPr>
              <a:t> </a:t>
            </a:r>
            <a:r>
              <a:rPr lang="en-US" b="0" i="0" dirty="0">
                <a:solidFill>
                  <a:srgbClr val="515E66"/>
                </a:solidFill>
                <a:effectLst/>
                <a:latin typeface="Roboto" panose="02000000000000000000" pitchFamily="2" charset="0"/>
              </a:rPr>
              <a:t> </a:t>
            </a:r>
            <a:r>
              <a:rPr lang="en-US" b="0" i="0" u="none" strike="noStrike" dirty="0">
                <a:solidFill>
                  <a:srgbClr val="515E66"/>
                </a:solidFill>
                <a:effectLst/>
                <a:latin typeface="Roboto" panose="02000000000000000000" pitchFamily="2" charset="0"/>
                <a:hlinkClick r:id="rId3" tooltip="Parvin Mirmiran"/>
              </a:rPr>
              <a:t>Parvin </a:t>
            </a:r>
            <a:r>
              <a:rPr lang="en-US" b="0" i="0" u="none" strike="noStrike" dirty="0" err="1">
                <a:solidFill>
                  <a:srgbClr val="515E66"/>
                </a:solidFill>
                <a:effectLst/>
                <a:latin typeface="Roboto" panose="02000000000000000000" pitchFamily="2" charset="0"/>
                <a:hlinkClick r:id="rId3" tooltip="Parvin Mirmiran"/>
              </a:rPr>
              <a:t>Mirmiran</a:t>
            </a:r>
            <a:r>
              <a:rPr lang="en-US" dirty="0">
                <a:solidFill>
                  <a:srgbClr val="292B2C"/>
                </a:solidFill>
                <a:latin typeface="Roboto" panose="02000000000000000000" pitchFamily="2" charset="0"/>
              </a:rPr>
              <a:t> </a:t>
            </a:r>
            <a:r>
              <a:rPr lang="en-US" b="0" i="0" u="none" strike="noStrike" dirty="0" err="1">
                <a:solidFill>
                  <a:srgbClr val="515E66"/>
                </a:solidFill>
                <a:effectLst/>
                <a:latin typeface="Roboto" panose="02000000000000000000" pitchFamily="2" charset="0"/>
                <a:hlinkClick r:id="rId3" tooltip="Yadollah Mehrabi"/>
              </a:rPr>
              <a:t>Yadollah</a:t>
            </a:r>
            <a:r>
              <a:rPr lang="en-US" b="0" i="0" u="none" strike="noStrike" dirty="0">
                <a:solidFill>
                  <a:srgbClr val="515E66"/>
                </a:solidFill>
                <a:effectLst/>
                <a:latin typeface="Roboto" panose="02000000000000000000" pitchFamily="2" charset="0"/>
                <a:hlinkClick r:id="rId3" tooltip="Yadollah Mehrabi"/>
              </a:rPr>
              <a:t> </a:t>
            </a:r>
            <a:r>
              <a:rPr lang="en-US" b="0" i="0" u="none" strike="noStrike" dirty="0" err="1">
                <a:solidFill>
                  <a:srgbClr val="515E66"/>
                </a:solidFill>
                <a:effectLst/>
                <a:latin typeface="Roboto" panose="02000000000000000000" pitchFamily="2" charset="0"/>
                <a:hlinkClick r:id="rId3" tooltip="Yadollah Mehrabi"/>
              </a:rPr>
              <a:t>Mehrabi</a:t>
            </a:r>
            <a:r>
              <a:rPr lang="en-US" dirty="0">
                <a:solidFill>
                  <a:srgbClr val="292B2C"/>
                </a:solidFill>
                <a:latin typeface="Roboto" panose="02000000000000000000" pitchFamily="2" charset="0"/>
              </a:rPr>
              <a:t> </a:t>
            </a:r>
            <a:r>
              <a:rPr lang="en-US" b="0" i="0" u="none" strike="noStrike" dirty="0">
                <a:solidFill>
                  <a:srgbClr val="515E66"/>
                </a:solidFill>
                <a:effectLst/>
                <a:latin typeface="Roboto" panose="02000000000000000000" pitchFamily="2" charset="0"/>
                <a:hlinkClick r:id="rId3" tooltip="Mehdi Hedayati"/>
              </a:rPr>
              <a:t>Mehdi </a:t>
            </a:r>
            <a:r>
              <a:rPr lang="en-US" b="0" i="0" u="none" strike="noStrike" dirty="0" err="1">
                <a:solidFill>
                  <a:srgbClr val="515E66"/>
                </a:solidFill>
                <a:effectLst/>
                <a:latin typeface="Roboto" panose="02000000000000000000" pitchFamily="2" charset="0"/>
                <a:hlinkClick r:id="rId3" tooltip="Mehdi Hedayati"/>
              </a:rPr>
              <a:t>Hedayati</a:t>
            </a:r>
            <a:r>
              <a:rPr lang="en-US" u="none" strike="noStrike" dirty="0">
                <a:solidFill>
                  <a:srgbClr val="292B2C"/>
                </a:solidFill>
                <a:latin typeface="Roboto" panose="02000000000000000000" pitchFamily="2" charset="0"/>
              </a:rPr>
              <a:t> </a:t>
            </a:r>
            <a:r>
              <a:rPr lang="en-US" b="0" i="0" dirty="0">
                <a:solidFill>
                  <a:srgbClr val="515E66"/>
                </a:solidFill>
                <a:effectLst/>
                <a:latin typeface="Roboto" panose="02000000000000000000" pitchFamily="2" charset="0"/>
              </a:rPr>
              <a:t> </a:t>
            </a:r>
            <a:r>
              <a:rPr lang="en-US" b="0" i="0" u="none" strike="noStrike" dirty="0">
                <a:solidFill>
                  <a:srgbClr val="515E66"/>
                </a:solidFill>
                <a:effectLst/>
                <a:latin typeface="Roboto" panose="02000000000000000000" pitchFamily="2" charset="0"/>
                <a:hlinkClick r:id="rId3" tooltip="Hossein Delshad"/>
              </a:rPr>
              <a:t>Hossein </a:t>
            </a:r>
            <a:r>
              <a:rPr lang="en-US" b="0" i="0" u="none" strike="noStrike" dirty="0" err="1">
                <a:solidFill>
                  <a:srgbClr val="515E66"/>
                </a:solidFill>
                <a:effectLst/>
                <a:latin typeface="Roboto" panose="02000000000000000000" pitchFamily="2" charset="0"/>
                <a:hlinkClick r:id="rId3" tooltip="Hossein Delshad"/>
              </a:rPr>
              <a:t>Delshad</a:t>
            </a:r>
            <a:r>
              <a:rPr lang="en-US" b="0" i="0" dirty="0" err="1">
                <a:solidFill>
                  <a:srgbClr val="515E66"/>
                </a:solidFill>
                <a:effectLst/>
                <a:latin typeface="Roboto" panose="02000000000000000000" pitchFamily="2" charset="0"/>
              </a:rPr>
              <a:t>and</a:t>
            </a:r>
            <a:r>
              <a:rPr lang="en-US" b="0" i="0" dirty="0">
                <a:solidFill>
                  <a:srgbClr val="515E66"/>
                </a:solidFill>
                <a:effectLst/>
                <a:latin typeface="Roboto" panose="02000000000000000000" pitchFamily="2" charset="0"/>
              </a:rPr>
              <a:t> </a:t>
            </a:r>
            <a:r>
              <a:rPr lang="en-US" b="0" i="0" u="none" strike="noStrike" dirty="0" err="1">
                <a:solidFill>
                  <a:srgbClr val="515E66"/>
                </a:solidFill>
                <a:effectLst/>
                <a:latin typeface="Roboto" panose="02000000000000000000" pitchFamily="2" charset="0"/>
                <a:hlinkClick r:id="rId3" tooltip="Fereidoun Azizi"/>
              </a:rPr>
              <a:t>Fereidoun</a:t>
            </a:r>
            <a:r>
              <a:rPr lang="en-US" b="0" i="0" u="none" strike="noStrike" dirty="0">
                <a:solidFill>
                  <a:srgbClr val="515E66"/>
                </a:solidFill>
                <a:effectLst/>
                <a:latin typeface="Roboto" panose="02000000000000000000" pitchFamily="2" charset="0"/>
                <a:hlinkClick r:id="rId3" tooltip="Fereidoun Azizi"/>
              </a:rPr>
              <a:t> Azizi</a:t>
            </a:r>
            <a:endParaRPr lang="en-US" b="0" i="0" u="none" strike="noStrike" dirty="0">
              <a:solidFill>
                <a:srgbClr val="515E66"/>
              </a:solidFill>
              <a:effectLst/>
              <a:latin typeface="Roboto" panose="02000000000000000000" pitchFamily="2" charset="0"/>
            </a:endParaRPr>
          </a:p>
          <a:p>
            <a:pPr algn="l"/>
            <a:r>
              <a:rPr lang="en-US" b="0" i="0" dirty="0">
                <a:solidFill>
                  <a:srgbClr val="292B2C"/>
                </a:solidFill>
                <a:effectLst/>
                <a:latin typeface="Roboto" panose="02000000000000000000" pitchFamily="2" charset="0"/>
              </a:rPr>
              <a:t>Mild iodine deficiency has recurred in </a:t>
            </a:r>
            <a:r>
              <a:rPr lang="en-US" b="0" i="0" dirty="0" err="1">
                <a:solidFill>
                  <a:srgbClr val="292B2C"/>
                </a:solidFill>
                <a:effectLst/>
                <a:latin typeface="Roboto" panose="02000000000000000000" pitchFamily="2" charset="0"/>
              </a:rPr>
              <a:t>Tehranians</a:t>
            </a:r>
            <a:r>
              <a:rPr lang="en-US" b="0" i="0" dirty="0">
                <a:solidFill>
                  <a:srgbClr val="292B2C"/>
                </a:solidFill>
                <a:effectLst/>
                <a:latin typeface="Roboto" panose="02000000000000000000" pitchFamily="2" charset="0"/>
              </a:rPr>
              <a:t>. The results emphasize the need for continuous monitoring in all regions, even in a country with iodine sufficiency.</a:t>
            </a:r>
            <a:endParaRPr lang="en-US" b="0" i="0" u="none" strike="noStrike" dirty="0">
              <a:solidFill>
                <a:srgbClr val="515E66"/>
              </a:solidFill>
              <a:effectLst/>
              <a:latin typeface="Roboto" panose="02000000000000000000" pitchFamily="2" charset="0"/>
            </a:endParaRPr>
          </a:p>
          <a:p>
            <a:pPr algn="l"/>
            <a:endParaRPr lang="en-US" b="0" i="0" dirty="0">
              <a:solidFill>
                <a:srgbClr val="292B2C"/>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239617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B8744B-BBB6-4122-BC7C-9C61DA95BC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D147B4F-E245-4A15-A1EF-A411A3609354}"/>
              </a:ext>
            </a:extLst>
          </p:cNvPr>
          <p:cNvSpPr>
            <a:spLocks noGrp="1"/>
          </p:cNvSpPr>
          <p:nvPr>
            <p:ph idx="1"/>
          </p:nvPr>
        </p:nvSpPr>
        <p:spPr>
          <a:xfrm>
            <a:off x="145002" y="186431"/>
            <a:ext cx="11901996" cy="5867050"/>
          </a:xfrm>
          <a:ln w="76200">
            <a:prstDash val="sysDash"/>
          </a:ln>
        </p:spPr>
        <p:style>
          <a:lnRef idx="1">
            <a:schemeClr val="accent3"/>
          </a:lnRef>
          <a:fillRef idx="2">
            <a:schemeClr val="accent3"/>
          </a:fillRef>
          <a:effectRef idx="1">
            <a:schemeClr val="accent3"/>
          </a:effectRef>
          <a:fontRef idx="minor">
            <a:schemeClr val="dk1"/>
          </a:fontRef>
        </p:style>
        <p:txBody>
          <a:bodyPr>
            <a:normAutofit/>
          </a:bodyPr>
          <a:lstStyle/>
          <a:p>
            <a:pPr algn="l"/>
            <a:r>
              <a:rPr lang="en-US" b="1" i="0" u="none" strike="noStrike" baseline="0" dirty="0">
                <a:latin typeface="ArialMT"/>
              </a:rPr>
              <a:t>The term "iodine deficiency disorders"  (</a:t>
            </a:r>
            <a:r>
              <a:rPr lang="en-US" b="1" dirty="0">
                <a:latin typeface="ArialMT"/>
              </a:rPr>
              <a:t>IDD) </a:t>
            </a:r>
            <a:r>
              <a:rPr lang="en-US" b="1" i="0" u="none" strike="noStrike" baseline="0" dirty="0">
                <a:latin typeface="ArialMT"/>
              </a:rPr>
              <a:t>refers to all of the consequences of iodine deficiency, which depend on its severity and the age of the affected subject</a:t>
            </a:r>
          </a:p>
          <a:p>
            <a:pPr algn="l"/>
            <a:endParaRPr lang="en-US" b="1" dirty="0">
              <a:latin typeface="ArialMT"/>
            </a:endParaRPr>
          </a:p>
          <a:p>
            <a:pPr algn="l"/>
            <a:r>
              <a:rPr lang="en-US" sz="1800" b="1" i="0" u="none" strike="noStrike" baseline="0" dirty="0">
                <a:latin typeface="ArialMT"/>
              </a:rPr>
              <a:t>Iodine is an essential component of thyroxine (T4) and tri iodothyronine (T3), and it must be provided in the diet. Inadequate iodine intake leads to inadequate thyroid hormone production, and all the consequences of iodine deficiency stem from the associated hypothyroidism.</a:t>
            </a:r>
          </a:p>
          <a:p>
            <a:pPr algn="l"/>
            <a:endParaRPr lang="en-US" sz="1800" b="1" i="0" u="none" strike="noStrike" baseline="0" dirty="0">
              <a:latin typeface="ArialMT"/>
            </a:endParaRPr>
          </a:p>
          <a:p>
            <a:pPr algn="l"/>
            <a:r>
              <a:rPr lang="en-US" b="1" dirty="0"/>
              <a:t> Iodine is particularly important during preconception and the first 16 weeks of pregnancy, when the developing fetus is entirely dependent on the mother for its supply of iodine and the thyroid hormone.</a:t>
            </a:r>
            <a:endParaRPr lang="en-US" sz="2400" b="1" i="0" u="none" strike="noStrike" baseline="0" dirty="0">
              <a:latin typeface="ArialMT"/>
            </a:endParaRPr>
          </a:p>
          <a:p>
            <a:pPr algn="l"/>
            <a:endParaRPr lang="en-US" sz="2400" b="1" dirty="0">
              <a:latin typeface="ArialMT"/>
            </a:endParaRPr>
          </a:p>
          <a:p>
            <a:pPr algn="l"/>
            <a:r>
              <a:rPr lang="en-US" sz="1800" b="1" i="0" u="none" strike="noStrike" baseline="0" dirty="0">
                <a:latin typeface="ArialMT"/>
              </a:rPr>
              <a:t>This topic will review the consequences of iodine deficiency, its geographical distribution, diagnostic measures, prophylaxis, and treatment.</a:t>
            </a:r>
            <a:endParaRPr lang="en-US" b="1" dirty="0"/>
          </a:p>
        </p:txBody>
      </p:sp>
    </p:spTree>
    <p:extLst>
      <p:ext uri="{BB962C8B-B14F-4D97-AF65-F5344CB8AC3E}">
        <p14:creationId xmlns:p14="http://schemas.microsoft.com/office/powerpoint/2010/main" val="193546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A03D6-9F3D-48BA-AD1D-BFE553446A7B}"/>
              </a:ext>
            </a:extLst>
          </p:cNvPr>
          <p:cNvSpPr>
            <a:spLocks noGrp="1"/>
          </p:cNvSpPr>
          <p:nvPr>
            <p:ph type="title"/>
          </p:nvPr>
        </p:nvSpPr>
        <p:spPr>
          <a:xfrm>
            <a:off x="1584744" y="342420"/>
            <a:ext cx="9603275" cy="1049235"/>
          </a:xfrm>
          <a:scene3d>
            <a:camera prst="orthographicFront"/>
            <a:lightRig rig="threePt" dir="t"/>
          </a:scene3d>
          <a:sp3d>
            <a:bevelT w="101600" prst="riblet"/>
          </a:sp3d>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5400" b="1" dirty="0">
                <a:solidFill>
                  <a:schemeClr val="tx1"/>
                </a:solidFill>
                <a:latin typeface="SimSun" panose="02010600030101010101" pitchFamily="2" charset="-122"/>
                <a:ea typeface="SimSun" panose="02010600030101010101" pitchFamily="2" charset="-122"/>
              </a:rPr>
              <a:t>RESOURSE</a:t>
            </a:r>
          </a:p>
        </p:txBody>
      </p:sp>
      <p:sp>
        <p:nvSpPr>
          <p:cNvPr id="3" name="Content Placeholder 2">
            <a:extLst>
              <a:ext uri="{FF2B5EF4-FFF2-40B4-BE49-F238E27FC236}">
                <a16:creationId xmlns:a16="http://schemas.microsoft.com/office/drawing/2014/main" xmlns="" id="{21132715-D8DE-42A0-8AB3-AFE49080779B}"/>
              </a:ext>
            </a:extLst>
          </p:cNvPr>
          <p:cNvSpPr>
            <a:spLocks noGrp="1"/>
          </p:cNvSpPr>
          <p:nvPr>
            <p:ph idx="1"/>
          </p:nvPr>
        </p:nvSpPr>
        <p:spPr>
          <a:xfrm>
            <a:off x="452761" y="1961966"/>
            <a:ext cx="11585359" cy="4172504"/>
          </a:xfrm>
          <a:ln w="76200">
            <a:solidFill>
              <a:schemeClr val="accent1"/>
            </a:solidFill>
          </a:ln>
          <a:effectLst>
            <a:glow rad="139700">
              <a:schemeClr val="accent3">
                <a:satMod val="175000"/>
                <a:alpha val="40000"/>
              </a:schemeClr>
            </a:glow>
            <a:outerShdw blurRad="50800" dist="50800" dir="5400000" sx="96000" sy="96000" rotWithShape="0">
              <a:srgbClr val="000000">
                <a:alpha val="48000"/>
              </a:srgbClr>
            </a:outerShdw>
          </a:effectLst>
        </p:spPr>
        <p:style>
          <a:lnRef idx="0">
            <a:schemeClr val="accent6"/>
          </a:lnRef>
          <a:fillRef idx="3">
            <a:schemeClr val="accent6"/>
          </a:fillRef>
          <a:effectRef idx="3">
            <a:schemeClr val="accent6"/>
          </a:effectRef>
          <a:fontRef idx="minor">
            <a:schemeClr val="lt1"/>
          </a:fontRef>
        </p:style>
        <p:txBody>
          <a:bodyPr>
            <a:normAutofit/>
          </a:bodyPr>
          <a:lstStyle/>
          <a:p>
            <a:pPr algn="l"/>
            <a:r>
              <a:rPr lang="en-US" sz="1800" b="0" i="0" u="none" strike="noStrike" baseline="0" dirty="0">
                <a:solidFill>
                  <a:schemeClr val="tx1"/>
                </a:solidFill>
                <a:latin typeface="ArialMT"/>
              </a:rPr>
              <a:t>Iodine can be obtained by consumption of foods that naturally contain it (</a:t>
            </a:r>
            <a:r>
              <a:rPr lang="en-US" sz="1800" b="1" i="0" u="none" strike="noStrike" baseline="0" dirty="0">
                <a:solidFill>
                  <a:srgbClr val="FFFF00"/>
                </a:solidFill>
                <a:latin typeface="ArialMT"/>
              </a:rPr>
              <a:t>fish, seafood, kelp, some drinking water, and vegetables grown in iodine-sufficient soil</a:t>
            </a:r>
            <a:r>
              <a:rPr lang="en-US" sz="1800" b="0" i="0" u="none" strike="noStrike" baseline="0" dirty="0">
                <a:solidFill>
                  <a:schemeClr val="tx1"/>
                </a:solidFill>
                <a:latin typeface="ArialMT"/>
              </a:rPr>
              <a:t>) or to which it is added </a:t>
            </a:r>
            <a:r>
              <a:rPr lang="en-US" sz="1800" b="1" i="0" u="none" strike="noStrike" baseline="0" dirty="0">
                <a:solidFill>
                  <a:srgbClr val="FFFF00"/>
                </a:solidFill>
                <a:latin typeface="ArialMT"/>
              </a:rPr>
              <a:t>(iodized table salt or foods enriched with iodine).</a:t>
            </a:r>
          </a:p>
          <a:p>
            <a:pPr algn="l"/>
            <a:r>
              <a:rPr lang="en-US" sz="1800" b="0" i="0" u="none" strike="noStrike" baseline="0" dirty="0">
                <a:solidFill>
                  <a:schemeClr val="tx1"/>
                </a:solidFill>
                <a:latin typeface="ArialMT"/>
              </a:rPr>
              <a:t> </a:t>
            </a:r>
            <a:r>
              <a:rPr lang="en-US" sz="1800" b="1" i="0" u="none" strike="noStrike" baseline="0" dirty="0">
                <a:solidFill>
                  <a:srgbClr val="FFFF00"/>
                </a:solidFill>
                <a:latin typeface="ArialMT"/>
              </a:rPr>
              <a:t>Cow's milk </a:t>
            </a:r>
            <a:r>
              <a:rPr lang="en-US" sz="1800" b="0" i="0" u="none" strike="noStrike" baseline="0" dirty="0">
                <a:solidFill>
                  <a:schemeClr val="tx1"/>
                </a:solidFill>
                <a:latin typeface="ArialMT"/>
              </a:rPr>
              <a:t>is a source of iodine owing to iodine in cattle feed and the use of iodophor udder cleansers in the dairy industry.</a:t>
            </a:r>
          </a:p>
          <a:p>
            <a:pPr algn="l"/>
            <a:r>
              <a:rPr lang="en-US" b="1" i="0" u="none" strike="noStrike" baseline="0" dirty="0">
                <a:solidFill>
                  <a:schemeClr val="tx1"/>
                </a:solidFill>
                <a:latin typeface="ArialMT"/>
              </a:rPr>
              <a:t> Sea salt naturally contains only a small amount of iodine.</a:t>
            </a:r>
          </a:p>
          <a:p>
            <a:pPr algn="l"/>
            <a:r>
              <a:rPr lang="en-US" sz="1800" b="0" i="0" u="none" strike="noStrike" baseline="0" dirty="0">
                <a:solidFill>
                  <a:schemeClr val="tx1"/>
                </a:solidFill>
                <a:latin typeface="ArialMT"/>
              </a:rPr>
              <a:t> Dietary iodine is absorbed as iodide and rapidly distributed in the extracellular fluid, which also contains iodide released from the thyroid and by extrathyroidal deiodination of the iodothyronines. Iodide leaves this pool by transport into the thyroid and excretion into the urine.</a:t>
            </a:r>
            <a:endParaRPr lang="en-US" dirty="0">
              <a:solidFill>
                <a:schemeClr val="tx1"/>
              </a:solidFill>
            </a:endParaRPr>
          </a:p>
        </p:txBody>
      </p:sp>
    </p:spTree>
    <p:extLst>
      <p:ext uri="{BB962C8B-B14F-4D97-AF65-F5344CB8AC3E}">
        <p14:creationId xmlns:p14="http://schemas.microsoft.com/office/powerpoint/2010/main" val="22718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7D3341-94BE-420F-B82E-6BD82B2E0359}"/>
              </a:ext>
            </a:extLst>
          </p:cNvPr>
          <p:cNvSpPr>
            <a:spLocks noGrp="1"/>
          </p:cNvSpPr>
          <p:nvPr>
            <p:ph type="title"/>
          </p:nvPr>
        </p:nvSpPr>
        <p:spPr>
          <a:xfrm>
            <a:off x="1611377" y="254103"/>
            <a:ext cx="9603275" cy="1049235"/>
          </a:xfrm>
        </p:spPr>
        <p:style>
          <a:lnRef idx="3">
            <a:schemeClr val="lt1"/>
          </a:lnRef>
          <a:fillRef idx="1">
            <a:schemeClr val="accent2"/>
          </a:fillRef>
          <a:effectRef idx="1">
            <a:schemeClr val="accent2"/>
          </a:effectRef>
          <a:fontRef idx="minor">
            <a:schemeClr val="lt1"/>
          </a:fontRef>
        </p:style>
        <p:txBody>
          <a:bodyPr/>
          <a:lstStyle/>
          <a:p>
            <a:r>
              <a:rPr lang="en-US" b="1" i="0" dirty="0">
                <a:solidFill>
                  <a:srgbClr val="000000"/>
                </a:solidFill>
                <a:effectLst/>
                <a:latin typeface="IBM Plex Sans"/>
              </a:rPr>
              <a:t>Iodine Homeostasis in Pregnancy</a:t>
            </a:r>
            <a:br>
              <a:rPr lang="en-US" b="1" i="0" dirty="0">
                <a:solidFill>
                  <a:srgbClr val="000000"/>
                </a:solidFill>
                <a:effectLst/>
                <a:latin typeface="IBM Plex Sans"/>
              </a:rPr>
            </a:br>
            <a:endParaRPr lang="en-US" dirty="0"/>
          </a:p>
        </p:txBody>
      </p:sp>
      <p:sp>
        <p:nvSpPr>
          <p:cNvPr id="3" name="Content Placeholder 2">
            <a:extLst>
              <a:ext uri="{FF2B5EF4-FFF2-40B4-BE49-F238E27FC236}">
                <a16:creationId xmlns:a16="http://schemas.microsoft.com/office/drawing/2014/main" xmlns="" id="{53EF6ABC-A79E-4B06-9D40-B7D3B3F687F2}"/>
              </a:ext>
            </a:extLst>
          </p:cNvPr>
          <p:cNvSpPr>
            <a:spLocks noGrp="1"/>
          </p:cNvSpPr>
          <p:nvPr>
            <p:ph idx="1"/>
          </p:nvPr>
        </p:nvSpPr>
        <p:spPr>
          <a:xfrm>
            <a:off x="232299" y="1373819"/>
            <a:ext cx="11610513" cy="1520301"/>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a:buNone/>
            </a:pPr>
            <a:r>
              <a:rPr lang="en-US" sz="4400" b="1" i="1" dirty="0">
                <a:solidFill>
                  <a:srgbClr val="000000"/>
                </a:solidFill>
                <a:effectLst/>
                <a:latin typeface="IBM Plex Sans"/>
              </a:rPr>
              <a:t>Physiologic Changes in Pregnancy</a:t>
            </a:r>
          </a:p>
          <a:p>
            <a:pPr algn="just"/>
            <a:r>
              <a:rPr lang="en-US" b="1" i="1" dirty="0">
                <a:solidFill>
                  <a:srgbClr val="000000"/>
                </a:solidFill>
                <a:effectLst/>
                <a:latin typeface="STIXGeneral-Regular"/>
              </a:rPr>
              <a:t>Pregnancy induces several major changes to thyroid physiology.</a:t>
            </a:r>
          </a:p>
          <a:p>
            <a:endParaRPr lang="en-US" dirty="0"/>
          </a:p>
        </p:txBody>
      </p:sp>
      <p:graphicFrame>
        <p:nvGraphicFramePr>
          <p:cNvPr id="5" name="Diagram 4">
            <a:extLst>
              <a:ext uri="{FF2B5EF4-FFF2-40B4-BE49-F238E27FC236}">
                <a16:creationId xmlns:a16="http://schemas.microsoft.com/office/drawing/2014/main" xmlns="" id="{B8B7D79A-5D97-48DD-BF94-D1DD21EA79EC}"/>
              </a:ext>
            </a:extLst>
          </p:cNvPr>
          <p:cNvGraphicFramePr/>
          <p:nvPr>
            <p:extLst>
              <p:ext uri="{D42A27DB-BD31-4B8C-83A1-F6EECF244321}">
                <p14:modId xmlns:p14="http://schemas.microsoft.com/office/powerpoint/2010/main" val="2560154986"/>
              </p:ext>
            </p:extLst>
          </p:nvPr>
        </p:nvGraphicFramePr>
        <p:xfrm>
          <a:off x="-1" y="1373819"/>
          <a:ext cx="12348839" cy="6411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493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423D86-86D0-4638-9997-1F03AD418932}"/>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D8A4360B-9403-465F-919C-AB3D4DFE9BAA}"/>
              </a:ext>
            </a:extLst>
          </p:cNvPr>
          <p:cNvGraphicFramePr>
            <a:graphicFrameLocks noGrp="1"/>
          </p:cNvGraphicFramePr>
          <p:nvPr>
            <p:ph idx="1"/>
            <p:extLst>
              <p:ext uri="{D42A27DB-BD31-4B8C-83A1-F6EECF244321}">
                <p14:modId xmlns:p14="http://schemas.microsoft.com/office/powerpoint/2010/main" val="2542342969"/>
              </p:ext>
            </p:extLst>
          </p:nvPr>
        </p:nvGraphicFramePr>
        <p:xfrm>
          <a:off x="88777" y="-381740"/>
          <a:ext cx="12103223" cy="6986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1179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E6978-A053-4619-948E-BDAFCAF82E19}"/>
              </a:ext>
            </a:extLst>
          </p:cNvPr>
          <p:cNvSpPr>
            <a:spLocks noGrp="1"/>
          </p:cNvSpPr>
          <p:nvPr>
            <p:ph type="title"/>
          </p:nvPr>
        </p:nvSpPr>
        <p:spPr>
          <a:xfrm>
            <a:off x="319596" y="186432"/>
            <a:ext cx="10933147" cy="1393793"/>
          </a:xfrm>
          <a:scene3d>
            <a:camera prst="perspectiveRelaxedModerately"/>
            <a:lightRig rig="threePt" dir="t"/>
          </a:scene3d>
          <a:sp3d>
            <a:bevelT/>
          </a:sp3d>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3600" b="1" i="0" dirty="0">
                <a:solidFill>
                  <a:srgbClr val="000000"/>
                </a:solidFill>
                <a:effectLst/>
                <a:latin typeface="Angsana New" panose="02020603050405020304" pitchFamily="18" charset="-34"/>
                <a:ea typeface="Gadugi" panose="020B0502040204020203" pitchFamily="34" charset="0"/>
                <a:cs typeface="Angsana New" panose="02020603050405020304" pitchFamily="18" charset="-34"/>
              </a:rPr>
              <a:t>Effects of Iodine Deficiency</a:t>
            </a:r>
            <a:r>
              <a:rPr lang="en-US" sz="3600" b="1" i="0" dirty="0">
                <a:solidFill>
                  <a:srgbClr val="000000"/>
                </a:solidFill>
                <a:effectLst/>
                <a:latin typeface="IBM Plex Sans"/>
              </a:rPr>
              <a:t/>
            </a:r>
            <a:br>
              <a:rPr lang="en-US" sz="3600" b="1" i="0" dirty="0">
                <a:solidFill>
                  <a:srgbClr val="000000"/>
                </a:solidFill>
                <a:effectLst/>
                <a:latin typeface="IBM Plex Sans"/>
              </a:rPr>
            </a:br>
            <a:endParaRPr lang="en-US" sz="3600" dirty="0"/>
          </a:p>
        </p:txBody>
      </p:sp>
      <p:graphicFrame>
        <p:nvGraphicFramePr>
          <p:cNvPr id="4" name="Content Placeholder 3">
            <a:extLst>
              <a:ext uri="{FF2B5EF4-FFF2-40B4-BE49-F238E27FC236}">
                <a16:creationId xmlns:a16="http://schemas.microsoft.com/office/drawing/2014/main" xmlns="" id="{D09A197B-6639-4CDD-B695-8845B6F29708}"/>
              </a:ext>
            </a:extLst>
          </p:cNvPr>
          <p:cNvGraphicFramePr>
            <a:graphicFrameLocks noGrp="1"/>
          </p:cNvGraphicFramePr>
          <p:nvPr>
            <p:ph idx="1"/>
            <p:extLst>
              <p:ext uri="{D42A27DB-BD31-4B8C-83A1-F6EECF244321}">
                <p14:modId xmlns:p14="http://schemas.microsoft.com/office/powerpoint/2010/main" val="162478993"/>
              </p:ext>
            </p:extLst>
          </p:nvPr>
        </p:nvGraphicFramePr>
        <p:xfrm>
          <a:off x="-1757779" y="1819922"/>
          <a:ext cx="13949779" cy="4367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836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895F5A-CA4B-41FC-92C6-E6B311A020C1}"/>
              </a:ext>
            </a:extLst>
          </p:cNvPr>
          <p:cNvSpPr>
            <a:spLocks noGrp="1"/>
          </p:cNvSpPr>
          <p:nvPr>
            <p:ph type="title"/>
          </p:nvPr>
        </p:nvSpPr>
        <p:spPr>
          <a:xfrm>
            <a:off x="1451578" y="342420"/>
            <a:ext cx="9603275" cy="1049235"/>
          </a:xfrm>
        </p:spPr>
        <p:style>
          <a:lnRef idx="1">
            <a:schemeClr val="accent6"/>
          </a:lnRef>
          <a:fillRef idx="2">
            <a:schemeClr val="accent6"/>
          </a:fillRef>
          <a:effectRef idx="1">
            <a:schemeClr val="accent6"/>
          </a:effectRef>
          <a:fontRef idx="minor">
            <a:schemeClr val="dk1"/>
          </a:fontRef>
        </p:style>
        <p:txBody>
          <a:bodyPr/>
          <a:lstStyle/>
          <a:p>
            <a:r>
              <a:rPr lang="en-US" b="1" i="1" dirty="0">
                <a:solidFill>
                  <a:srgbClr val="000000"/>
                </a:solidFill>
                <a:effectLst/>
                <a:latin typeface="Gadugi" panose="020B0502040204020203" pitchFamily="34" charset="0"/>
                <a:ea typeface="Gadugi" panose="020B0502040204020203" pitchFamily="34" charset="0"/>
              </a:rPr>
              <a:t>Mild-to-Moderate Iodine Deficiency</a:t>
            </a:r>
            <a:r>
              <a:rPr lang="en-US" b="1" i="0" dirty="0">
                <a:solidFill>
                  <a:srgbClr val="000000"/>
                </a:solidFill>
                <a:effectLst/>
                <a:latin typeface="IBM Plex Sans"/>
              </a:rPr>
              <a:t/>
            </a:r>
            <a:br>
              <a:rPr lang="en-US" b="1" i="0" dirty="0">
                <a:solidFill>
                  <a:srgbClr val="000000"/>
                </a:solidFill>
                <a:effectLst/>
                <a:latin typeface="IBM Plex Sans"/>
              </a:rPr>
            </a:br>
            <a:endParaRPr lang="en-US" dirty="0"/>
          </a:p>
        </p:txBody>
      </p:sp>
      <p:sp>
        <p:nvSpPr>
          <p:cNvPr id="3" name="Content Placeholder 2">
            <a:extLst>
              <a:ext uri="{FF2B5EF4-FFF2-40B4-BE49-F238E27FC236}">
                <a16:creationId xmlns:a16="http://schemas.microsoft.com/office/drawing/2014/main" xmlns="" id="{35F4381B-29A8-4233-A85C-D63BEAEAC984}"/>
              </a:ext>
            </a:extLst>
          </p:cNvPr>
          <p:cNvSpPr>
            <a:spLocks noGrp="1"/>
          </p:cNvSpPr>
          <p:nvPr>
            <p:ph idx="1"/>
          </p:nvPr>
        </p:nvSpPr>
        <p:spPr>
          <a:xfrm>
            <a:off x="648070" y="2059618"/>
            <a:ext cx="11176985" cy="3852909"/>
          </a:xfrm>
          <a:ln w="76200"/>
        </p:spPr>
        <p:style>
          <a:lnRef idx="1">
            <a:schemeClr val="accent4"/>
          </a:lnRef>
          <a:fillRef idx="2">
            <a:schemeClr val="accent4"/>
          </a:fillRef>
          <a:effectRef idx="1">
            <a:schemeClr val="accent4"/>
          </a:effectRef>
          <a:fontRef idx="minor">
            <a:schemeClr val="dk1"/>
          </a:fontRef>
        </p:style>
        <p:txBody>
          <a:bodyPr>
            <a:normAutofit/>
          </a:bodyPr>
          <a:lstStyle/>
          <a:p>
            <a:r>
              <a:rPr lang="en-US" sz="3600" b="1" i="1" dirty="0">
                <a:solidFill>
                  <a:srgbClr val="000000"/>
                </a:solidFill>
                <a:effectLst/>
                <a:latin typeface="Angsana New" panose="02020603050405020304" pitchFamily="18" charset="-34"/>
                <a:cs typeface="Angsana New" panose="02020603050405020304" pitchFamily="18" charset="-34"/>
              </a:rPr>
              <a:t>The effects of mild-to-moderate iodine deficiency are less well understood than those of severe iodine deficiency. </a:t>
            </a:r>
          </a:p>
          <a:p>
            <a:r>
              <a:rPr lang="en-US" sz="3200" b="1" i="1" u="none" strike="noStrike" baseline="0" dirty="0">
                <a:latin typeface="Angsana New" panose="02020603050405020304" pitchFamily="18" charset="-34"/>
                <a:cs typeface="Angsana New" panose="02020603050405020304" pitchFamily="18" charset="-34"/>
              </a:rPr>
              <a:t>Minor neuropsychological defects</a:t>
            </a:r>
          </a:p>
          <a:p>
            <a:r>
              <a:rPr lang="en-US" sz="3600" b="1" i="1" dirty="0">
                <a:solidFill>
                  <a:srgbClr val="000000"/>
                </a:solidFill>
                <a:effectLst/>
                <a:latin typeface="Angsana New" panose="02020603050405020304" pitchFamily="18" charset="-34"/>
                <a:cs typeface="Angsana New" panose="02020603050405020304" pitchFamily="18" charset="-34"/>
              </a:rPr>
              <a:t>A small study found a significantly greater prevalence of attention deficit hyperactivity disorder (ADHD) </a:t>
            </a:r>
            <a:endParaRPr lang="en-US" sz="3600" b="1" i="1"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35615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CAC442-9333-4E58-8B1C-FBD24216A2B9}"/>
              </a:ext>
            </a:extLst>
          </p:cNvPr>
          <p:cNvSpPr>
            <a:spLocks noGrp="1"/>
          </p:cNvSpPr>
          <p:nvPr>
            <p:ph type="title"/>
          </p:nvPr>
        </p:nvSpPr>
        <p:spPr>
          <a:xfrm>
            <a:off x="1605869" y="644365"/>
            <a:ext cx="9607661" cy="1056319"/>
          </a:xfrm>
        </p:spPr>
        <p:txBody>
          <a:bodyPr/>
          <a:lstStyle/>
          <a:p>
            <a:endParaRPr lang="en-US" dirty="0"/>
          </a:p>
        </p:txBody>
      </p:sp>
      <p:sp>
        <p:nvSpPr>
          <p:cNvPr id="3" name="Text Placeholder 2">
            <a:extLst>
              <a:ext uri="{FF2B5EF4-FFF2-40B4-BE49-F238E27FC236}">
                <a16:creationId xmlns:a16="http://schemas.microsoft.com/office/drawing/2014/main" xmlns="" id="{C9A6F1DD-46A2-4749-8DC7-B6FBE517C1A3}"/>
              </a:ext>
            </a:extLst>
          </p:cNvPr>
          <p:cNvSpPr>
            <a:spLocks noGrp="1"/>
          </p:cNvSpPr>
          <p:nvPr>
            <p:ph type="body" idx="1"/>
          </p:nvPr>
        </p:nvSpPr>
        <p:spPr>
          <a:xfrm>
            <a:off x="204317" y="1880584"/>
            <a:ext cx="5477392" cy="1056318"/>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en-US" sz="2400" b="1" i="1" u="none" strike="noStrike" baseline="0" dirty="0">
                <a:solidFill>
                  <a:schemeClr val="tx1"/>
                </a:solidFill>
                <a:latin typeface="Angsana New" panose="02020603050405020304" pitchFamily="18" charset="-34"/>
                <a:cs typeface="Angsana New" panose="02020603050405020304" pitchFamily="18" charset="-34"/>
              </a:rPr>
              <a:t>The World Health Organization </a:t>
            </a:r>
            <a:r>
              <a:rPr lang="en-US" sz="5200" b="1" i="1" u="none" strike="noStrike" baseline="0" dirty="0">
                <a:solidFill>
                  <a:schemeClr val="tx1"/>
                </a:solidFill>
                <a:latin typeface="Angsana New" panose="02020603050405020304" pitchFamily="18" charset="-34"/>
                <a:cs typeface="Angsana New" panose="02020603050405020304" pitchFamily="18" charset="-34"/>
              </a:rPr>
              <a:t>(WHO) </a:t>
            </a:r>
            <a:r>
              <a:rPr lang="en-US" sz="2400" b="1" i="1" u="none" strike="noStrike" baseline="0" dirty="0">
                <a:solidFill>
                  <a:schemeClr val="tx1"/>
                </a:solidFill>
                <a:latin typeface="Angsana New" panose="02020603050405020304" pitchFamily="18" charset="-34"/>
                <a:cs typeface="Angsana New" panose="02020603050405020304" pitchFamily="18" charset="-34"/>
              </a:rPr>
              <a:t>recommends a daily intake of</a:t>
            </a:r>
            <a:endParaRPr lang="en-US" sz="2400" dirty="0">
              <a:solidFill>
                <a:schemeClr val="tx1"/>
              </a:solidFill>
            </a:endParaRPr>
          </a:p>
        </p:txBody>
      </p:sp>
      <p:sp>
        <p:nvSpPr>
          <p:cNvPr id="4" name="Content Placeholder 3">
            <a:extLst>
              <a:ext uri="{FF2B5EF4-FFF2-40B4-BE49-F238E27FC236}">
                <a16:creationId xmlns:a16="http://schemas.microsoft.com/office/drawing/2014/main" xmlns="" id="{B73A8BAC-975B-40AF-B518-B0D966D96216}"/>
              </a:ext>
            </a:extLst>
          </p:cNvPr>
          <p:cNvSpPr>
            <a:spLocks noGrp="1"/>
          </p:cNvSpPr>
          <p:nvPr>
            <p:ph sz="half" idx="2"/>
          </p:nvPr>
        </p:nvSpPr>
        <p:spPr>
          <a:xfrm>
            <a:off x="204187" y="3071673"/>
            <a:ext cx="5696780" cy="2982897"/>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l">
              <a:buFont typeface="Wingdings" panose="05000000000000000000" pitchFamily="2" charset="2"/>
              <a:buChar char="q"/>
            </a:pPr>
            <a:r>
              <a:rPr lang="en-US" sz="2800" b="1" i="0" u="none" strike="noStrike" baseline="0" dirty="0">
                <a:solidFill>
                  <a:schemeClr val="tx1"/>
                </a:solidFill>
                <a:latin typeface="ArialMT"/>
              </a:rPr>
              <a:t>90 mcg of iodine for infants and</a:t>
            </a:r>
            <a:r>
              <a:rPr lang="en-US" sz="2800" b="1" i="0" u="none" strike="noStrike" baseline="0" dirty="0">
                <a:solidFill>
                  <a:schemeClr val="tx1"/>
                </a:solidFill>
                <a:latin typeface="TimesNewRomanPSMT"/>
              </a:rPr>
              <a:t> </a:t>
            </a:r>
            <a:r>
              <a:rPr lang="en-US" sz="2800" b="1" i="0" u="none" strike="noStrike" baseline="0" dirty="0">
                <a:solidFill>
                  <a:schemeClr val="tx1"/>
                </a:solidFill>
                <a:latin typeface="ArialMT"/>
              </a:rPr>
              <a:t>children up to 5 years</a:t>
            </a:r>
          </a:p>
          <a:p>
            <a:pPr algn="l">
              <a:buFont typeface="Wingdings" panose="05000000000000000000" pitchFamily="2" charset="2"/>
              <a:buChar char="q"/>
            </a:pPr>
            <a:r>
              <a:rPr lang="en-US" sz="2800" b="1" i="0" u="none" strike="noStrike" baseline="0" dirty="0">
                <a:solidFill>
                  <a:schemeClr val="tx1"/>
                </a:solidFill>
                <a:latin typeface="ArialMT"/>
              </a:rPr>
              <a:t>120 mcg for children 6 to 12 years</a:t>
            </a:r>
          </a:p>
          <a:p>
            <a:pPr algn="l">
              <a:buFont typeface="Wingdings" panose="05000000000000000000" pitchFamily="2" charset="2"/>
              <a:buChar char="q"/>
            </a:pPr>
            <a:r>
              <a:rPr lang="en-US" sz="2800" b="1" i="0" u="none" strike="noStrike" baseline="0" dirty="0">
                <a:solidFill>
                  <a:schemeClr val="tx1"/>
                </a:solidFill>
                <a:latin typeface="ArialMT"/>
              </a:rPr>
              <a:t>150 mcg for children ≥12 years and adults</a:t>
            </a:r>
          </a:p>
          <a:p>
            <a:pPr algn="l">
              <a:buFont typeface="Wingdings" panose="05000000000000000000" pitchFamily="2" charset="2"/>
              <a:buChar char="q"/>
            </a:pPr>
            <a:r>
              <a:rPr lang="en-US" sz="2800" b="1" i="0" u="none" strike="noStrike" baseline="0" dirty="0">
                <a:solidFill>
                  <a:schemeClr val="tx1"/>
                </a:solidFill>
                <a:latin typeface="TimesNewRomanPSMT"/>
              </a:rPr>
              <a:t> </a:t>
            </a:r>
            <a:r>
              <a:rPr lang="en-US" sz="2800" b="1" i="0" u="none" strike="noStrike" baseline="0" dirty="0">
                <a:solidFill>
                  <a:schemeClr val="tx1"/>
                </a:solidFill>
                <a:latin typeface="ArialMT"/>
              </a:rPr>
              <a:t>250 mcg during pregnancy and lactation</a:t>
            </a:r>
            <a:endParaRPr lang="en-US" sz="2800" b="1" dirty="0">
              <a:solidFill>
                <a:schemeClr val="tx1"/>
              </a:solidFill>
            </a:endParaRPr>
          </a:p>
          <a:p>
            <a:endParaRPr lang="en-US" dirty="0"/>
          </a:p>
        </p:txBody>
      </p:sp>
      <p:sp>
        <p:nvSpPr>
          <p:cNvPr id="5" name="Text Placeholder 4">
            <a:extLst>
              <a:ext uri="{FF2B5EF4-FFF2-40B4-BE49-F238E27FC236}">
                <a16:creationId xmlns:a16="http://schemas.microsoft.com/office/drawing/2014/main" xmlns="" id="{698CF83B-ACC0-46D0-8055-D57383DAA063}"/>
              </a:ext>
            </a:extLst>
          </p:cNvPr>
          <p:cNvSpPr>
            <a:spLocks noGrp="1"/>
          </p:cNvSpPr>
          <p:nvPr>
            <p:ph type="body" sz="quarter" idx="3"/>
          </p:nvPr>
        </p:nvSpPr>
        <p:spPr>
          <a:xfrm>
            <a:off x="6251020" y="1880585"/>
            <a:ext cx="5940980" cy="862910"/>
          </a:xfrm>
        </p:spPr>
        <p:style>
          <a:lnRef idx="1">
            <a:schemeClr val="accent2"/>
          </a:lnRef>
          <a:fillRef idx="3">
            <a:schemeClr val="accent2"/>
          </a:fillRef>
          <a:effectRef idx="2">
            <a:schemeClr val="accent2"/>
          </a:effectRef>
          <a:fontRef idx="minor">
            <a:schemeClr val="lt1"/>
          </a:fontRef>
        </p:style>
        <p:txBody>
          <a:bodyPr>
            <a:normAutofit fontScale="85000" lnSpcReduction="10000"/>
          </a:bodyPr>
          <a:lstStyle/>
          <a:p>
            <a:r>
              <a:rPr lang="en-US" sz="2600" b="1" i="0" u="none" strike="noStrike" baseline="0" dirty="0">
                <a:solidFill>
                  <a:schemeClr val="tx1"/>
                </a:solidFill>
                <a:latin typeface="ArialMT"/>
              </a:rPr>
              <a:t>the National Academy of Medicine </a:t>
            </a:r>
            <a:r>
              <a:rPr lang="en-US" sz="1800" b="1" i="0" u="none" strike="noStrike" baseline="0" dirty="0">
                <a:solidFill>
                  <a:schemeClr val="tx1"/>
                </a:solidFill>
                <a:latin typeface="ArialMT"/>
              </a:rPr>
              <a:t>recommended minimum daily intake of iodine </a:t>
            </a:r>
            <a:endParaRPr lang="en-US" b="1" dirty="0">
              <a:solidFill>
                <a:schemeClr val="tx1"/>
              </a:solidFill>
            </a:endParaRPr>
          </a:p>
        </p:txBody>
      </p:sp>
      <p:sp>
        <p:nvSpPr>
          <p:cNvPr id="6" name="Content Placeholder 5">
            <a:extLst>
              <a:ext uri="{FF2B5EF4-FFF2-40B4-BE49-F238E27FC236}">
                <a16:creationId xmlns:a16="http://schemas.microsoft.com/office/drawing/2014/main" xmlns="" id="{F2C4E386-8EA9-43CB-B2CA-F1A3B5B91CB1}"/>
              </a:ext>
            </a:extLst>
          </p:cNvPr>
          <p:cNvSpPr>
            <a:spLocks noGrp="1"/>
          </p:cNvSpPr>
          <p:nvPr>
            <p:ph sz="quarter" idx="4"/>
          </p:nvPr>
        </p:nvSpPr>
        <p:spPr>
          <a:xfrm>
            <a:off x="6302597" y="2923396"/>
            <a:ext cx="5696780" cy="3212109"/>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marL="0" indent="0" algn="l">
              <a:buNone/>
            </a:pPr>
            <a:r>
              <a:rPr lang="en-US" sz="2800" b="1" i="0" u="none" strike="noStrike" baseline="0" dirty="0">
                <a:latin typeface="ArialMT"/>
              </a:rPr>
              <a:t>90 mcg for children 1 to 8 years old</a:t>
            </a:r>
          </a:p>
          <a:p>
            <a:pPr marL="0" indent="0" algn="l">
              <a:buNone/>
            </a:pPr>
            <a:r>
              <a:rPr lang="en-US" sz="2800" b="1" i="0" u="none" strike="noStrike" baseline="0" dirty="0">
                <a:latin typeface="ArialMT"/>
              </a:rPr>
              <a:t>120 mcg for children 9 to 13 years old</a:t>
            </a:r>
          </a:p>
          <a:p>
            <a:pPr marL="0" indent="0" algn="l">
              <a:buNone/>
            </a:pPr>
            <a:r>
              <a:rPr lang="en-US" sz="2800" b="1" i="0" u="none" strike="noStrike" baseline="0" dirty="0">
                <a:latin typeface="ArialMT"/>
              </a:rPr>
              <a:t>150 mcg for older adolescents and nonpregnant adults</a:t>
            </a:r>
          </a:p>
          <a:p>
            <a:pPr marL="0" indent="0" algn="l">
              <a:buNone/>
            </a:pPr>
            <a:r>
              <a:rPr lang="en-US" sz="2800" b="1" i="0" u="none" strike="noStrike" baseline="0" dirty="0">
                <a:latin typeface="TimesNewRomanPSMT"/>
              </a:rPr>
              <a:t> </a:t>
            </a:r>
            <a:r>
              <a:rPr lang="en-US" sz="2800" b="1" i="0" u="none" strike="noStrike" baseline="0" dirty="0">
                <a:latin typeface="ArialMT"/>
              </a:rPr>
              <a:t>220 mcg for pregnant women</a:t>
            </a:r>
          </a:p>
          <a:p>
            <a:pPr marL="0" indent="0" algn="l">
              <a:buNone/>
            </a:pPr>
            <a:r>
              <a:rPr lang="en-US" sz="2800" b="1" i="0" u="none" strike="noStrike" baseline="0" dirty="0">
                <a:latin typeface="TimesNewRomanPSMT"/>
              </a:rPr>
              <a:t> </a:t>
            </a:r>
            <a:r>
              <a:rPr lang="en-US" sz="2800" b="1" i="0" u="none" strike="noStrike" baseline="0" dirty="0">
                <a:latin typeface="ArialMT"/>
              </a:rPr>
              <a:t>290 mcg for lactating women</a:t>
            </a:r>
            <a:endParaRPr lang="en-US" sz="3200" b="1" dirty="0"/>
          </a:p>
        </p:txBody>
      </p:sp>
    </p:spTree>
    <p:extLst>
      <p:ext uri="{BB962C8B-B14F-4D97-AF65-F5344CB8AC3E}">
        <p14:creationId xmlns:p14="http://schemas.microsoft.com/office/powerpoint/2010/main" val="37405888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708</TotalTime>
  <Words>1708</Words>
  <Application>Microsoft Office PowerPoint</Application>
  <PresentationFormat>Custom</PresentationFormat>
  <Paragraphs>114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Gallery</vt:lpstr>
      <vt:lpstr>IODINE AND PREGNANCY</vt:lpstr>
      <vt:lpstr>Why iodine is necessory</vt:lpstr>
      <vt:lpstr>PowerPoint Presentation</vt:lpstr>
      <vt:lpstr>RESOURSE</vt:lpstr>
      <vt:lpstr>Iodine Homeostasis in Pregnancy </vt:lpstr>
      <vt:lpstr>PowerPoint Presentation</vt:lpstr>
      <vt:lpstr>Effects of Iodine Deficiency </vt:lpstr>
      <vt:lpstr>Mild-to-Moderate Iodine Deficiency </vt:lpstr>
      <vt:lpstr>PowerPoint Presentation</vt:lpstr>
      <vt:lpstr>ASSESSMENT OF IODINE NUTRITION</vt:lpstr>
      <vt:lpstr>Urinary iodine excretion</vt:lpstr>
      <vt:lpstr>Thyroid size — </vt:lpstr>
      <vt:lpstr>PROPHYLAXIS AND TREATMENT</vt:lpstr>
      <vt:lpstr>During pregnancy and lactation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IODINE AND PREGNANCY</dc:title>
  <dc:creator>saleh rezaei</dc:creator>
  <cp:lastModifiedBy>test</cp:lastModifiedBy>
  <cp:revision>29</cp:revision>
  <dcterms:created xsi:type="dcterms:W3CDTF">2020-08-10T17:16:00Z</dcterms:created>
  <dcterms:modified xsi:type="dcterms:W3CDTF">2020-11-23T08:07:15Z</dcterms:modified>
</cp:coreProperties>
</file>